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6" r:id="rId2"/>
    <p:sldId id="267" r:id="rId3"/>
    <p:sldId id="257" r:id="rId4"/>
    <p:sldId id="258" r:id="rId5"/>
    <p:sldId id="259" r:id="rId6"/>
    <p:sldId id="260" r:id="rId7"/>
    <p:sldId id="261" r:id="rId8"/>
    <p:sldId id="265" r:id="rId9"/>
    <p:sldId id="262" r:id="rId10"/>
    <p:sldId id="263" r:id="rId11"/>
    <p:sldId id="268" r:id="rId12"/>
    <p:sldId id="266"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2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9"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L&amp;L%20admin\2028%20BOURGES\Parquet\BUDGET-PREVISIONNEL-L&amp;L-15-0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444444444444444"/>
          <c:y val="0.11092921236899317"/>
          <c:w val="0.68888888888888888"/>
          <c:h val="0.32075829408232093"/>
        </c:manualLayout>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52A7-4779-9770-6194EF8B0D7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52A7-4779-9770-6194EF8B0D7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52A7-4779-9770-6194EF8B0D7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52A7-4779-9770-6194EF8B0D7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52A7-4779-9770-6194EF8B0D78}"/>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extLst>
              <c:ext xmlns:c16="http://schemas.microsoft.com/office/drawing/2014/chart" uri="{C3380CC4-5D6E-409C-BE32-E72D297353CC}">
                <c16:uniqueId val="{0000000B-52A7-4779-9770-6194EF8B0D78}"/>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D-52A7-4779-9770-6194EF8B0D78}"/>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F-52A7-4779-9770-6194EF8B0D78}"/>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11-52A7-4779-9770-6194EF8B0D78}"/>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13-52A7-4779-9770-6194EF8B0D78}"/>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15-52A7-4779-9770-6194EF8B0D78}"/>
              </c:ext>
            </c:extLst>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17-52A7-4779-9770-6194EF8B0D78}"/>
              </c:ext>
            </c:extLst>
          </c:dPt>
          <c:dPt>
            <c:idx val="12"/>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sp3d/>
            </c:spPr>
            <c:extLst>
              <c:ext xmlns:c16="http://schemas.microsoft.com/office/drawing/2014/chart" uri="{C3380CC4-5D6E-409C-BE32-E72D297353CC}">
                <c16:uniqueId val="{00000019-52A7-4779-9770-6194EF8B0D78}"/>
              </c:ext>
            </c:extLst>
          </c:dPt>
          <c:dLbls>
            <c:dLbl>
              <c:idx val="1"/>
              <c:layout>
                <c:manualLayout>
                  <c:x val="7.7777777777777779E-2"/>
                  <c:y val="-4.0774713128221542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A7-4779-9770-6194EF8B0D78}"/>
                </c:ext>
              </c:extLst>
            </c:dLbl>
            <c:dLbl>
              <c:idx val="9"/>
              <c:layout>
                <c:manualLayout>
                  <c:x val="-0.12222222222222225"/>
                  <c:y val="-2.0387356564110771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2A7-4779-9770-6194EF8B0D78}"/>
                </c:ext>
              </c:extLst>
            </c:dLbl>
            <c:dLbl>
              <c:idx val="10"/>
              <c:layout>
                <c:manualLayout>
                  <c:x val="-0.16944444444444448"/>
                  <c:y val="-6.5239541005154472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2A7-4779-9770-6194EF8B0D78}"/>
                </c:ext>
              </c:extLst>
            </c:dLbl>
            <c:spPr>
              <a:noFill/>
              <a:ln>
                <a:noFill/>
              </a:ln>
              <a:effectLst/>
            </c:spPr>
            <c:txPr>
              <a:bodyPr rot="0" spcFirstLastPara="1" vertOverflow="ellipsis" vert="horz" wrap="square" lIns="38100" tIns="19050" rIns="38100" bIns="19050" anchor="ctr" anchorCtr="1">
                <a:spAutoFit/>
              </a:bodyPr>
              <a:lstStyle/>
              <a:p>
                <a:pPr>
                  <a:defRPr sz="400" b="0" i="0" u="none" strike="noStrike" kern="1200" baseline="0">
                    <a:solidFill>
                      <a:schemeClr val="tx2"/>
                    </a:solidFill>
                    <a:latin typeface="+mn-lt"/>
                    <a:ea typeface="+mn-ea"/>
                    <a:cs typeface="+mn-cs"/>
                  </a:defRPr>
                </a:pPr>
                <a:endParaRPr lang="fr-FR"/>
              </a:p>
            </c:txPr>
            <c:dLblPos val="outEnd"/>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('BUDGET PREVISIONNEL Bourges 28 '!$C$6:$C$8,'BUDGET PREVISIONNEL Bourges 28 '!$C$10:$C$15,'BUDGET PREVISIONNEL Bourges 28 '!$C$17,'BUDGET PREVISIONNEL Bourges 28 '!$C$23:$C$25)</c:f>
              <c:strCache>
                <c:ptCount val="13"/>
                <c:pt idx="0">
                  <c:v>Billetterie spectacles</c:v>
                </c:pt>
                <c:pt idx="1">
                  <c:v>Services et activités (bar, restauration, etc.)</c:v>
                </c:pt>
                <c:pt idx="2">
                  <c:v>Activité librairie </c:v>
                </c:pt>
                <c:pt idx="3">
                  <c:v>Région Centre Val de Loire
</c:v>
                </c:pt>
                <c:pt idx="4">
                  <c:v>DRAC</c:v>
                </c:pt>
                <c:pt idx="5">
                  <c:v>Départements 36 37 45 18 28 41 </c:v>
                </c:pt>
                <c:pt idx="6">
                  <c:v>Communes 22 communes 1200</c:v>
                </c:pt>
                <c:pt idx="7">
                  <c:v>Union Européenne</c:v>
                </c:pt>
                <c:pt idx="8">
                  <c:v>Autres ressources publiques BOURGES 2028  </c:v>
                </c:pt>
                <c:pt idx="9">
                  <c:v>Mécénat</c:v>
                </c:pt>
                <c:pt idx="10">
                  <c:v>Cotisations</c:v>
                </c:pt>
                <c:pt idx="11">
                  <c:v>Dons</c:v>
                </c:pt>
                <c:pt idx="12">
                  <c:v>Autres ressources (location parquet 20x )</c:v>
                </c:pt>
              </c:strCache>
            </c:strRef>
          </c:cat>
          <c:val>
            <c:numRef>
              <c:f>('BUDGET PREVISIONNEL Bourges 28 '!$D$6:$D$8,'BUDGET PREVISIONNEL Bourges 28 '!$D$10:$D$15,'BUDGET PREVISIONNEL Bourges 28 '!$D$17,'BUDGET PREVISIONNEL Bourges 28 '!$D$23:$D$25)</c:f>
              <c:numCache>
                <c:formatCode>#,##0.00</c:formatCode>
                <c:ptCount val="13"/>
                <c:pt idx="0">
                  <c:v>21120</c:v>
                </c:pt>
                <c:pt idx="1">
                  <c:v>22000</c:v>
                </c:pt>
                <c:pt idx="2">
                  <c:v>1560</c:v>
                </c:pt>
                <c:pt idx="3">
                  <c:v>98000</c:v>
                </c:pt>
                <c:pt idx="4">
                  <c:v>67000</c:v>
                </c:pt>
                <c:pt idx="5">
                  <c:v>51000</c:v>
                </c:pt>
                <c:pt idx="6">
                  <c:v>26400</c:v>
                </c:pt>
                <c:pt idx="7">
                  <c:v>100000</c:v>
                </c:pt>
                <c:pt idx="8">
                  <c:v>77250</c:v>
                </c:pt>
                <c:pt idx="9" formatCode="#\ ##0.00\ &quot;€&quot;">
                  <c:v>15000</c:v>
                </c:pt>
                <c:pt idx="10" formatCode="0.00">
                  <c:v>250</c:v>
                </c:pt>
                <c:pt idx="11" formatCode="0.00">
                  <c:v>1200</c:v>
                </c:pt>
                <c:pt idx="12" formatCode="0.00">
                  <c:v>60000</c:v>
                </c:pt>
              </c:numCache>
            </c:numRef>
          </c:val>
          <c:extLst>
            <c:ext xmlns:c16="http://schemas.microsoft.com/office/drawing/2014/chart" uri="{C3380CC4-5D6E-409C-BE32-E72D297353CC}">
              <c16:uniqueId val="{0000001A-52A7-4779-9770-6194EF8B0D78}"/>
            </c:ext>
          </c:extLst>
        </c:ser>
        <c:dLbls>
          <c:dLblPos val="outEnd"/>
          <c:showLegendKey val="0"/>
          <c:showVal val="0"/>
          <c:showCatName val="1"/>
          <c:showSerName val="0"/>
          <c:showPercent val="0"/>
          <c:showBubbleSize val="0"/>
          <c:showLeaderLines val="1"/>
        </c:dLbls>
      </c:pie3DChart>
      <c:spPr>
        <a:noFill/>
        <a:ln>
          <a:noFill/>
        </a:ln>
        <a:effectLst/>
      </c:spPr>
    </c:plotArea>
    <c:legend>
      <c:legendPos val="b"/>
      <c:layout>
        <c:manualLayout>
          <c:xMode val="edge"/>
          <c:yMode val="edge"/>
          <c:x val="0.25692060367454067"/>
          <c:y val="0.46012416325661532"/>
          <c:w val="0.48615879265091866"/>
          <c:h val="0.52900134803701204"/>
        </c:manualLayout>
      </c:layout>
      <c:overlay val="0"/>
      <c:spPr>
        <a:noFill/>
        <a:ln>
          <a:noFill/>
        </a:ln>
        <a:effectLst/>
      </c:spPr>
      <c:txPr>
        <a:bodyPr rot="0" spcFirstLastPara="1" vertOverflow="ellipsis" vert="horz" wrap="square" anchor="ctr" anchorCtr="1"/>
        <a:lstStyle/>
        <a:p>
          <a:pPr>
            <a:defRPr sz="300" b="0" i="0" u="none" strike="noStrike" kern="1200" baseline="0">
              <a:solidFill>
                <a:schemeClr val="tx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1892776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372798D-9C78-4406-A6AF-78944BA505FB}" type="datetimeFigureOut">
              <a:rPr lang="fr-FR" smtClean="0"/>
              <a:t>19/09/2025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64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1717788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D459F9-F449-426F-9141-AFF37A6684D5}" type="slidenum">
              <a:rPr lang="fr-FR" smtClean="0"/>
              <a:t>‹N°›</a:t>
            </a:fld>
            <a:endParaRPr lang="fr-FR"/>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58678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3079608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372798D-9C78-4406-A6AF-78944BA505FB}" type="datetimeFigureOut">
              <a:rPr lang="fr-FR" smtClean="0"/>
              <a:t>19/09/2025</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1926329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372798D-9C78-4406-A6AF-78944BA505FB}" type="datetimeFigureOut">
              <a:rPr lang="fr-FR" smtClean="0"/>
              <a:t>19/09/2025</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337717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2482897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154983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96575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138225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372798D-9C78-4406-A6AF-78944BA505FB}" type="datetimeFigureOut">
              <a:rPr lang="fr-FR" smtClean="0"/>
              <a:t>19/09/2025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196272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372798D-9C78-4406-A6AF-78944BA505FB}" type="datetimeFigureOut">
              <a:rPr lang="fr-FR" smtClean="0"/>
              <a:t>19/09/2025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2813638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51182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116757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1372798D-9C78-4406-A6AF-78944BA505FB}" type="datetimeFigureOut">
              <a:rPr lang="fr-FR" smtClean="0"/>
              <a:t>19/09/2025</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2585130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372798D-9C78-4406-A6AF-78944BA505FB}" type="datetimeFigureOut">
              <a:rPr lang="fr-FR" smtClean="0"/>
              <a:t>19/09/2025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CD459F9-F449-426F-9141-AFF37A6684D5}" type="slidenum">
              <a:rPr lang="fr-FR" smtClean="0"/>
              <a:t>‹N°›</a:t>
            </a:fld>
            <a:endParaRPr lang="fr-FR"/>
          </a:p>
        </p:txBody>
      </p:sp>
    </p:spTree>
    <p:extLst>
      <p:ext uri="{BB962C8B-B14F-4D97-AF65-F5344CB8AC3E}">
        <p14:creationId xmlns:p14="http://schemas.microsoft.com/office/powerpoint/2010/main" val="65096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372798D-9C78-4406-A6AF-78944BA505FB}" type="datetimeFigureOut">
              <a:rPr lang="fr-FR" smtClean="0"/>
              <a:t>19/09/2025</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CD459F9-F449-426F-9141-AFF37A6684D5}" type="slidenum">
              <a:rPr lang="fr-FR" smtClean="0"/>
              <a:t>‹N°›</a:t>
            </a:fld>
            <a:endParaRPr lang="fr-FR"/>
          </a:p>
        </p:txBody>
      </p:sp>
    </p:spTree>
    <p:extLst>
      <p:ext uri="{BB962C8B-B14F-4D97-AF65-F5344CB8AC3E}">
        <p14:creationId xmlns:p14="http://schemas.microsoft.com/office/powerpoint/2010/main" val="4003664219"/>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s://www.lectures-et-lecteurs.fr/"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5EC2D-4C35-400A-A8EB-D6A0A6415F6B}"/>
              </a:ext>
            </a:extLst>
          </p:cNvPr>
          <p:cNvSpPr>
            <a:spLocks noGrp="1"/>
          </p:cNvSpPr>
          <p:nvPr>
            <p:ph type="ctrTitle"/>
          </p:nvPr>
        </p:nvSpPr>
        <p:spPr/>
        <p:txBody>
          <a:bodyPr/>
          <a:lstStyle/>
          <a:p>
            <a:r>
              <a:rPr lang="fr-FR" dirty="0">
                <a:solidFill>
                  <a:schemeClr val="accent4">
                    <a:lumMod val="60000"/>
                    <a:lumOff val="40000"/>
                  </a:schemeClr>
                </a:solidFill>
              </a:rPr>
              <a:t>des bals de lectures</a:t>
            </a:r>
            <a:br>
              <a:rPr lang="fr-FR" dirty="0">
                <a:solidFill>
                  <a:schemeClr val="accent4">
                    <a:lumMod val="60000"/>
                    <a:lumOff val="40000"/>
                  </a:schemeClr>
                </a:solidFill>
              </a:rPr>
            </a:br>
            <a:r>
              <a:rPr lang="fr-FR" sz="2000" dirty="0">
                <a:solidFill>
                  <a:schemeClr val="accent4">
                    <a:lumMod val="60000"/>
                    <a:lumOff val="40000"/>
                  </a:schemeClr>
                </a:solidFill>
              </a:rPr>
              <a:t>Festins et goûters</a:t>
            </a:r>
            <a:endParaRPr lang="fr-FR" dirty="0">
              <a:solidFill>
                <a:schemeClr val="accent4">
                  <a:lumMod val="60000"/>
                  <a:lumOff val="40000"/>
                </a:schemeClr>
              </a:solidFill>
            </a:endParaRPr>
          </a:p>
        </p:txBody>
      </p:sp>
      <p:sp>
        <p:nvSpPr>
          <p:cNvPr id="3" name="Sous-titre 2">
            <a:extLst>
              <a:ext uri="{FF2B5EF4-FFF2-40B4-BE49-F238E27FC236}">
                <a16:creationId xmlns:a16="http://schemas.microsoft.com/office/drawing/2014/main" id="{BEDC72ED-40B0-440E-A7F1-D858960840CA}"/>
              </a:ext>
            </a:extLst>
          </p:cNvPr>
          <p:cNvSpPr>
            <a:spLocks noGrp="1"/>
          </p:cNvSpPr>
          <p:nvPr>
            <p:ph type="subTitle" idx="1"/>
          </p:nvPr>
        </p:nvSpPr>
        <p:spPr>
          <a:xfrm>
            <a:off x="1154955" y="4777380"/>
            <a:ext cx="9423398" cy="861420"/>
          </a:xfrm>
          <a:noFill/>
        </p:spPr>
        <p:txBody>
          <a:bodyPr>
            <a:normAutofit fontScale="70000" lnSpcReduction="20000"/>
          </a:bodyPr>
          <a:lstStyle/>
          <a:p>
            <a:r>
              <a:rPr lang="fr-FR" dirty="0"/>
              <a:t>Itinérance de la connaissance et du plaisir de la culture en Berry En Finlande au Danemark  au LUXEMBOUG en Allemagne et au Portugal </a:t>
            </a:r>
          </a:p>
          <a:p>
            <a:r>
              <a:rPr lang="fr-FR" dirty="0"/>
              <a:t>Un projet présenté par LECTURES</a:t>
            </a:r>
            <a:r>
              <a:rPr lang="fr-FR" sz="2900" b="1" dirty="0">
                <a:solidFill>
                  <a:srgbClr val="FF0000"/>
                </a:solidFill>
                <a:latin typeface="Garamond" panose="02020404030301010803" pitchFamily="18" charset="0"/>
              </a:rPr>
              <a:t>&amp;</a:t>
            </a:r>
            <a:r>
              <a:rPr lang="fr-FR" dirty="0"/>
              <a:t>LECTEURS 0777303727 Une idée d’Etienne </a:t>
            </a:r>
            <a:r>
              <a:rPr lang="fr-FR" dirty="0" err="1"/>
              <a:t>Charasson</a:t>
            </a:r>
            <a:r>
              <a:rPr lang="fr-FR"/>
              <a:t> </a:t>
            </a:r>
            <a:endParaRPr lang="fr-FR" dirty="0"/>
          </a:p>
        </p:txBody>
      </p:sp>
      <p:pic>
        <p:nvPicPr>
          <p:cNvPr id="5" name="Image 4">
            <a:extLst>
              <a:ext uri="{FF2B5EF4-FFF2-40B4-BE49-F238E27FC236}">
                <a16:creationId xmlns:a16="http://schemas.microsoft.com/office/drawing/2014/main" id="{05C2C5B6-BFC1-4316-9D56-C92023246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918" y="1467404"/>
            <a:ext cx="4652682" cy="3041843"/>
          </a:xfrm>
          <a:prstGeom prst="rect">
            <a:avLst/>
          </a:prstGeom>
        </p:spPr>
      </p:pic>
      <p:pic>
        <p:nvPicPr>
          <p:cNvPr id="6" name="Image 5">
            <a:extLst>
              <a:ext uri="{FF2B5EF4-FFF2-40B4-BE49-F238E27FC236}">
                <a16:creationId xmlns:a16="http://schemas.microsoft.com/office/drawing/2014/main" id="{A922A692-6DD9-4F0E-9778-4ACBE8A25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955" y="5745864"/>
            <a:ext cx="1147055" cy="650182"/>
          </a:xfrm>
          <a:prstGeom prst="rect">
            <a:avLst/>
          </a:prstGeom>
        </p:spPr>
      </p:pic>
      <p:pic>
        <p:nvPicPr>
          <p:cNvPr id="8" name="Image 7">
            <a:extLst>
              <a:ext uri="{FF2B5EF4-FFF2-40B4-BE49-F238E27FC236}">
                <a16:creationId xmlns:a16="http://schemas.microsoft.com/office/drawing/2014/main" id="{5FB1B3B8-E8E6-4B8E-BF6C-E75F060D5403}"/>
              </a:ext>
            </a:extLst>
          </p:cNvPr>
          <p:cNvPicPr>
            <a:picLocks noChangeAspect="1"/>
          </p:cNvPicPr>
          <p:nvPr/>
        </p:nvPicPr>
        <p:blipFill>
          <a:blip r:embed="rId4"/>
          <a:stretch>
            <a:fillRect/>
          </a:stretch>
        </p:blipFill>
        <p:spPr>
          <a:xfrm>
            <a:off x="2474259" y="5749325"/>
            <a:ext cx="607918" cy="646721"/>
          </a:xfrm>
          <a:prstGeom prst="rect">
            <a:avLst/>
          </a:prstGeom>
        </p:spPr>
      </p:pic>
      <p:pic>
        <p:nvPicPr>
          <p:cNvPr id="7" name="Image 6">
            <a:extLst>
              <a:ext uri="{FF2B5EF4-FFF2-40B4-BE49-F238E27FC236}">
                <a16:creationId xmlns:a16="http://schemas.microsoft.com/office/drawing/2014/main" id="{FE7AA6FA-1C4B-48F4-B899-4E0C76EBBE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602" y="5685654"/>
            <a:ext cx="607919" cy="770602"/>
          </a:xfrm>
          <a:prstGeom prst="rect">
            <a:avLst/>
          </a:prstGeom>
        </p:spPr>
      </p:pic>
      <p:pic>
        <p:nvPicPr>
          <p:cNvPr id="3074" name="Picture 2">
            <a:hlinkClick r:id="rId6"/>
            <a:extLst>
              <a:ext uri="{FF2B5EF4-FFF2-40B4-BE49-F238E27FC236}">
                <a16:creationId xmlns:a16="http://schemas.microsoft.com/office/drawing/2014/main" id="{1EB118F3-10BC-4018-8DF8-2BC4E26406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7741" y="5668664"/>
            <a:ext cx="804582" cy="80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42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D1FA19B-EAB8-4CA7-8494-29E9C6C1FE98}"/>
              </a:ext>
            </a:extLst>
          </p:cNvPr>
          <p:cNvSpPr>
            <a:spLocks noGrp="1"/>
          </p:cNvSpPr>
          <p:nvPr>
            <p:ph type="title"/>
          </p:nvPr>
        </p:nvSpPr>
        <p:spPr>
          <a:xfrm>
            <a:off x="1154953" y="533400"/>
            <a:ext cx="3401064" cy="1447800"/>
          </a:xfrm>
        </p:spPr>
        <p:txBody>
          <a:bodyPr/>
          <a:lstStyle/>
          <a:p>
            <a:r>
              <a:rPr lang="fr-FR" dirty="0"/>
              <a:t>Un support technique mobile et autonome </a:t>
            </a:r>
          </a:p>
        </p:txBody>
      </p:sp>
      <p:sp>
        <p:nvSpPr>
          <p:cNvPr id="11" name="Espace réservé du texte 10">
            <a:extLst>
              <a:ext uri="{FF2B5EF4-FFF2-40B4-BE49-F238E27FC236}">
                <a16:creationId xmlns:a16="http://schemas.microsoft.com/office/drawing/2014/main" id="{8E588A48-EC81-4030-9ED1-9AE8ADF85097}"/>
              </a:ext>
            </a:extLst>
          </p:cNvPr>
          <p:cNvSpPr>
            <a:spLocks noGrp="1"/>
          </p:cNvSpPr>
          <p:nvPr>
            <p:ph type="body" sz="half" idx="2"/>
          </p:nvPr>
        </p:nvSpPr>
        <p:spPr>
          <a:xfrm>
            <a:off x="1168626" y="2250737"/>
            <a:ext cx="4064222" cy="4073863"/>
          </a:xfrm>
        </p:spPr>
        <p:txBody>
          <a:bodyPr>
            <a:normAutofit fontScale="77500" lnSpcReduction="20000"/>
          </a:bodyPr>
          <a:lstStyle/>
          <a:p>
            <a:r>
              <a:rPr lang="fr-FR" dirty="0"/>
              <a:t>Le bal parquet est un espace démontable et transportable qui mesure 19 m par 7 m de large sous un hauteur de 4,5 m. Un camion de 17tonne pour le transport. </a:t>
            </a:r>
          </a:p>
          <a:p>
            <a:r>
              <a:rPr lang="fr-FR" dirty="0"/>
              <a:t>36 panneaux vitrés et une toiture en bâche soutenue par une charpente légère en bois, un parquet sur structure métallique et un plafond lambrissé verni. Il est muni de 4 portes de secours et d’un système d’éclairage autonome avec un groupe électrogène. </a:t>
            </a:r>
          </a:p>
          <a:p>
            <a:r>
              <a:rPr lang="fr-FR" dirty="0"/>
              <a:t>Le parquet est protégé par une série barrières de sécurité bâchées. </a:t>
            </a:r>
          </a:p>
          <a:p>
            <a:r>
              <a:rPr lang="fr-FR" dirty="0"/>
              <a:t>10 tables pliantes type brasserie, 20 chaises pliantes, et 20 bancs brasserie pliants </a:t>
            </a:r>
            <a:br>
              <a:rPr lang="fr-FR" dirty="0"/>
            </a:br>
            <a:endParaRPr lang="fr-FR" dirty="0"/>
          </a:p>
          <a:p>
            <a:r>
              <a:rPr lang="fr-FR" dirty="0"/>
              <a:t>Le matériel d’éclairage et de son avec son tableau ses terminaux et ses pupitres de commande et ses gradateurs . 2 praticables pour  Monsieur Loyal .  Une boite à sel pour la billetterie </a:t>
            </a:r>
          </a:p>
          <a:p>
            <a:r>
              <a:rPr lang="fr-FR" dirty="0"/>
              <a:t>Des sanitaires toilettes sèches accompagneront l’itinérance . </a:t>
            </a:r>
          </a:p>
          <a:p>
            <a:r>
              <a:rPr lang="fr-FR" dirty="0"/>
              <a:t>Une caravane-loge est contiguë du parquet pour les artistes et techniciens mais aussi pour la sûreté du lieu. </a:t>
            </a:r>
          </a:p>
        </p:txBody>
      </p:sp>
      <p:pic>
        <p:nvPicPr>
          <p:cNvPr id="19" name="Espace réservé du contenu 18">
            <a:extLst>
              <a:ext uri="{FF2B5EF4-FFF2-40B4-BE49-F238E27FC236}">
                <a16:creationId xmlns:a16="http://schemas.microsoft.com/office/drawing/2014/main" id="{47767206-312F-4017-93A0-557616F640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5366" y="2171699"/>
            <a:ext cx="1611066" cy="1518921"/>
          </a:xfrm>
        </p:spPr>
      </p:pic>
      <p:pic>
        <p:nvPicPr>
          <p:cNvPr id="21" name="Image 20">
            <a:extLst>
              <a:ext uri="{FF2B5EF4-FFF2-40B4-BE49-F238E27FC236}">
                <a16:creationId xmlns:a16="http://schemas.microsoft.com/office/drawing/2014/main" id="{8C07417A-723E-49C4-BEFF-EB3FBD4F7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942" y="2171701"/>
            <a:ext cx="932330" cy="800944"/>
          </a:xfrm>
          <a:prstGeom prst="rect">
            <a:avLst/>
          </a:prstGeom>
        </p:spPr>
      </p:pic>
      <p:pic>
        <p:nvPicPr>
          <p:cNvPr id="23" name="Image 22">
            <a:extLst>
              <a:ext uri="{FF2B5EF4-FFF2-40B4-BE49-F238E27FC236}">
                <a16:creationId xmlns:a16="http://schemas.microsoft.com/office/drawing/2014/main" id="{225079CD-A45E-481E-839E-6090D5CE37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5803" y="4343357"/>
            <a:ext cx="1613610" cy="1110666"/>
          </a:xfrm>
          <a:prstGeom prst="rect">
            <a:avLst/>
          </a:prstGeom>
        </p:spPr>
      </p:pic>
      <p:pic>
        <p:nvPicPr>
          <p:cNvPr id="25" name="Image 24">
            <a:extLst>
              <a:ext uri="{FF2B5EF4-FFF2-40B4-BE49-F238E27FC236}">
                <a16:creationId xmlns:a16="http://schemas.microsoft.com/office/drawing/2014/main" id="{2D92583E-2848-4799-8C1C-A90C7F750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1128" y="3129280"/>
            <a:ext cx="1120268" cy="1032800"/>
          </a:xfrm>
          <a:prstGeom prst="rect">
            <a:avLst/>
          </a:prstGeom>
        </p:spPr>
      </p:pic>
      <p:pic>
        <p:nvPicPr>
          <p:cNvPr id="27" name="Image 26">
            <a:extLst>
              <a:ext uri="{FF2B5EF4-FFF2-40B4-BE49-F238E27FC236}">
                <a16:creationId xmlns:a16="http://schemas.microsoft.com/office/drawing/2014/main" id="{35E8D4E1-B82B-42E7-A1A2-1A9DDF9C418E}"/>
              </a:ext>
            </a:extLst>
          </p:cNvPr>
          <p:cNvPicPr>
            <a:picLocks noChangeAspect="1"/>
          </p:cNvPicPr>
          <p:nvPr/>
        </p:nvPicPr>
        <p:blipFill rotWithShape="1">
          <a:blip r:embed="rId6">
            <a:extLst>
              <a:ext uri="{28A0092B-C50C-407E-A947-70E740481C1C}">
                <a14:useLocalDpi xmlns:a14="http://schemas.microsoft.com/office/drawing/2010/main" val="0"/>
              </a:ext>
            </a:extLst>
          </a:blip>
          <a:srcRect t="5885" b="27830"/>
          <a:stretch/>
        </p:blipFill>
        <p:spPr>
          <a:xfrm>
            <a:off x="8670402" y="2171699"/>
            <a:ext cx="1611066" cy="1799665"/>
          </a:xfrm>
          <a:prstGeom prst="rect">
            <a:avLst/>
          </a:prstGeom>
        </p:spPr>
      </p:pic>
      <p:pic>
        <p:nvPicPr>
          <p:cNvPr id="29" name="Image 28">
            <a:extLst>
              <a:ext uri="{FF2B5EF4-FFF2-40B4-BE49-F238E27FC236}">
                <a16:creationId xmlns:a16="http://schemas.microsoft.com/office/drawing/2014/main" id="{880705D4-F713-47BD-B459-512E6E670E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6432" y="4279904"/>
            <a:ext cx="1748043" cy="1174119"/>
          </a:xfrm>
          <a:prstGeom prst="rect">
            <a:avLst/>
          </a:prstGeom>
        </p:spPr>
      </p:pic>
    </p:spTree>
    <p:extLst>
      <p:ext uri="{BB962C8B-B14F-4D97-AF65-F5344CB8AC3E}">
        <p14:creationId xmlns:p14="http://schemas.microsoft.com/office/powerpoint/2010/main" val="3862336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
            <a:extLst>
              <a:ext uri="{FF2B5EF4-FFF2-40B4-BE49-F238E27FC236}">
                <a16:creationId xmlns:a16="http://schemas.microsoft.com/office/drawing/2014/main" id="{5C03D4B3-378C-4831-9C78-99B9C811E276}"/>
              </a:ext>
            </a:extLst>
          </p:cNvPr>
          <p:cNvSpPr txBox="1">
            <a:spLocks/>
          </p:cNvSpPr>
          <p:nvPr/>
        </p:nvSpPr>
        <p:spPr>
          <a:xfrm>
            <a:off x="941295" y="392221"/>
            <a:ext cx="9925328"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Une économie maitrisée </a:t>
            </a:r>
            <a:br>
              <a:rPr lang="fr-FR" dirty="0"/>
            </a:br>
            <a:r>
              <a:rPr lang="fr-FR" dirty="0"/>
              <a:t> recettes et partenariats 541K€ </a:t>
            </a:r>
          </a:p>
        </p:txBody>
      </p:sp>
      <p:sp>
        <p:nvSpPr>
          <p:cNvPr id="3" name="Espace réservé du texte 5">
            <a:extLst>
              <a:ext uri="{FF2B5EF4-FFF2-40B4-BE49-F238E27FC236}">
                <a16:creationId xmlns:a16="http://schemas.microsoft.com/office/drawing/2014/main" id="{B1B59E22-8B34-4010-B24D-B1C59D038CA0}"/>
              </a:ext>
            </a:extLst>
          </p:cNvPr>
          <p:cNvSpPr txBox="1">
            <a:spLocks/>
          </p:cNvSpPr>
          <p:nvPr/>
        </p:nvSpPr>
        <p:spPr>
          <a:xfrm>
            <a:off x="644525" y="3962818"/>
            <a:ext cx="2940050" cy="57626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fr-FR"/>
              <a:t>coût artistique et technique </a:t>
            </a:r>
            <a:endParaRPr lang="fr-FR" dirty="0"/>
          </a:p>
        </p:txBody>
      </p:sp>
      <p:pic>
        <p:nvPicPr>
          <p:cNvPr id="4" name="Espace réservé pour une image  15">
            <a:extLst>
              <a:ext uri="{FF2B5EF4-FFF2-40B4-BE49-F238E27FC236}">
                <a16:creationId xmlns:a16="http://schemas.microsoft.com/office/drawing/2014/main" id="{DA2B9D36-C168-47FF-A90D-83B35C31A9A3}"/>
              </a:ext>
            </a:extLst>
          </p:cNvPr>
          <p:cNvPicPr>
            <a:picLocks noChangeAspect="1"/>
          </p:cNvPicPr>
          <p:nvPr/>
        </p:nvPicPr>
        <p:blipFill>
          <a:blip r:embed="rId2">
            <a:extLst>
              <a:ext uri="{28A0092B-C50C-407E-A947-70E740481C1C}">
                <a14:useLocalDpi xmlns:a14="http://schemas.microsoft.com/office/drawing/2010/main" val="0"/>
              </a:ext>
            </a:extLst>
          </a:blip>
          <a:srcRect l="5169" r="5169"/>
          <a:stretch>
            <a:fillRect/>
          </a:stretch>
        </p:blipFill>
        <p:spPr>
          <a:xfrm>
            <a:off x="652463" y="2209800"/>
            <a:ext cx="2940050" cy="1524000"/>
          </a:xfrm>
          <a:prstGeom prst="roundRect">
            <a:avLst>
              <a:gd name="adj" fmla="val 1858"/>
            </a:avLst>
          </a:prstGeom>
        </p:spPr>
      </p:pic>
      <p:sp>
        <p:nvSpPr>
          <p:cNvPr id="5" name="Espace réservé du texte 9">
            <a:extLst>
              <a:ext uri="{FF2B5EF4-FFF2-40B4-BE49-F238E27FC236}">
                <a16:creationId xmlns:a16="http://schemas.microsoft.com/office/drawing/2014/main" id="{D5E4FF7A-25AB-4904-A3F8-E89DDFFA2EA9}"/>
              </a:ext>
            </a:extLst>
          </p:cNvPr>
          <p:cNvSpPr txBox="1">
            <a:spLocks/>
          </p:cNvSpPr>
          <p:nvPr/>
        </p:nvSpPr>
        <p:spPr>
          <a:xfrm>
            <a:off x="652463" y="4827211"/>
            <a:ext cx="2940050" cy="659189"/>
          </a:xfrm>
          <a:prstGeom prst="rect">
            <a:avLst/>
          </a:prstGeom>
        </p:spPr>
        <p:txBody>
          <a:bodyPr>
            <a:normAutofit fontScale="4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fr-FR" dirty="0"/>
              <a:t>La moyenne des coûts est de :  pour 6 artistes et un metteur en voix. Et les </a:t>
            </a:r>
            <a:r>
              <a:rPr lang="fr-FR" dirty="0" err="1"/>
              <a:t>tecniciens</a:t>
            </a:r>
            <a:r>
              <a:rPr lang="fr-FR" dirty="0"/>
              <a:t> . </a:t>
            </a:r>
          </a:p>
          <a:p>
            <a:r>
              <a:rPr lang="fr-FR" dirty="0"/>
              <a:t>Avec une proposition de tournée sur 3 ans de 10 lieux le coût total par an est de :  175 000,00 €</a:t>
            </a:r>
          </a:p>
          <a:p>
            <a:endParaRPr lang="fr-FR" dirty="0"/>
          </a:p>
          <a:p>
            <a:endParaRPr lang="fr-FR" dirty="0"/>
          </a:p>
        </p:txBody>
      </p:sp>
      <p:sp>
        <p:nvSpPr>
          <p:cNvPr id="6" name="Espace réservé du texte 6">
            <a:extLst>
              <a:ext uri="{FF2B5EF4-FFF2-40B4-BE49-F238E27FC236}">
                <a16:creationId xmlns:a16="http://schemas.microsoft.com/office/drawing/2014/main" id="{78AA5E2E-4C05-455F-9EF4-240C79343B47}"/>
              </a:ext>
            </a:extLst>
          </p:cNvPr>
          <p:cNvSpPr txBox="1">
            <a:spLocks/>
          </p:cNvSpPr>
          <p:nvPr/>
        </p:nvSpPr>
        <p:spPr>
          <a:xfrm>
            <a:off x="3831990" y="4868671"/>
            <a:ext cx="2930525" cy="57626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fr-FR"/>
              <a:t>Investissement</a:t>
            </a:r>
            <a:endParaRPr lang="fr-FR" dirty="0"/>
          </a:p>
        </p:txBody>
      </p:sp>
      <p:sp>
        <p:nvSpPr>
          <p:cNvPr id="7" name="Espace réservé du texte 10">
            <a:extLst>
              <a:ext uri="{FF2B5EF4-FFF2-40B4-BE49-F238E27FC236}">
                <a16:creationId xmlns:a16="http://schemas.microsoft.com/office/drawing/2014/main" id="{AFC31D8D-EF25-4BAB-9EDB-B6808C7DECBA}"/>
              </a:ext>
            </a:extLst>
          </p:cNvPr>
          <p:cNvSpPr txBox="1">
            <a:spLocks/>
          </p:cNvSpPr>
          <p:nvPr/>
        </p:nvSpPr>
        <p:spPr>
          <a:xfrm>
            <a:off x="3831990" y="5523934"/>
            <a:ext cx="2934406" cy="659189"/>
          </a:xfrm>
          <a:prstGeom prst="rect">
            <a:avLst/>
          </a:prstGeom>
        </p:spPr>
        <p:txBody>
          <a:bodyPr>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fr-FR" sz="1000" dirty="0"/>
              <a:t>L’outil est d’un coût de :  </a:t>
            </a:r>
          </a:p>
          <a:p>
            <a:r>
              <a:rPr lang="fr-FR" sz="1000" dirty="0"/>
              <a:t>270 000,00 € qui comprends l’ensemble des équipements, le bal neuf le camion . </a:t>
            </a:r>
          </a:p>
        </p:txBody>
      </p:sp>
      <p:sp>
        <p:nvSpPr>
          <p:cNvPr id="8" name="Espace réservé du texte 7">
            <a:extLst>
              <a:ext uri="{FF2B5EF4-FFF2-40B4-BE49-F238E27FC236}">
                <a16:creationId xmlns:a16="http://schemas.microsoft.com/office/drawing/2014/main" id="{B6108672-1B4A-433F-BB8F-EC6148141169}"/>
              </a:ext>
            </a:extLst>
          </p:cNvPr>
          <p:cNvSpPr txBox="1">
            <a:spLocks/>
          </p:cNvSpPr>
          <p:nvPr/>
        </p:nvSpPr>
        <p:spPr>
          <a:xfrm>
            <a:off x="7124700" y="4250949"/>
            <a:ext cx="2932113" cy="57626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fr-FR"/>
              <a:t>coût administratif </a:t>
            </a:r>
            <a:endParaRPr lang="fr-FR" dirty="0"/>
          </a:p>
        </p:txBody>
      </p:sp>
      <p:pic>
        <p:nvPicPr>
          <p:cNvPr id="9" name="Espace réservé pour une image  19">
            <a:extLst>
              <a:ext uri="{FF2B5EF4-FFF2-40B4-BE49-F238E27FC236}">
                <a16:creationId xmlns:a16="http://schemas.microsoft.com/office/drawing/2014/main" id="{548F4AB7-FA03-4111-92F1-98901E642EC6}"/>
              </a:ext>
            </a:extLst>
          </p:cNvPr>
          <p:cNvPicPr>
            <a:picLocks noChangeAspect="1"/>
          </p:cNvPicPr>
          <p:nvPr/>
        </p:nvPicPr>
        <p:blipFill>
          <a:blip r:embed="rId3">
            <a:extLst>
              <a:ext uri="{28A0092B-C50C-407E-A947-70E740481C1C}">
                <a14:useLocalDpi xmlns:a14="http://schemas.microsoft.com/office/drawing/2010/main" val="0"/>
              </a:ext>
            </a:extLst>
          </a:blip>
          <a:srcRect t="9631" b="9631"/>
          <a:stretch>
            <a:fillRect/>
          </a:stretch>
        </p:blipFill>
        <p:spPr>
          <a:xfrm>
            <a:off x="7124699" y="2209800"/>
            <a:ext cx="2932113" cy="1524000"/>
          </a:xfrm>
          <a:prstGeom prst="roundRect">
            <a:avLst>
              <a:gd name="adj" fmla="val 1858"/>
            </a:avLst>
          </a:prstGeom>
        </p:spPr>
      </p:pic>
      <p:sp>
        <p:nvSpPr>
          <p:cNvPr id="10" name="Espace réservé du texte 11">
            <a:extLst>
              <a:ext uri="{FF2B5EF4-FFF2-40B4-BE49-F238E27FC236}">
                <a16:creationId xmlns:a16="http://schemas.microsoft.com/office/drawing/2014/main" id="{D1E10025-5A87-4687-8920-F6E9E00ED736}"/>
              </a:ext>
            </a:extLst>
          </p:cNvPr>
          <p:cNvSpPr txBox="1">
            <a:spLocks/>
          </p:cNvSpPr>
          <p:nvPr/>
        </p:nvSpPr>
        <p:spPr>
          <a:xfrm>
            <a:off x="7124575" y="4827208"/>
            <a:ext cx="2935997" cy="65918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fr-FR" sz="1000" dirty="0"/>
              <a:t>A partir de juin 2026 le coût des salaires permanents des 3 protagoniste est de : 70 000,00€</a:t>
            </a:r>
          </a:p>
          <a:p>
            <a:endParaRPr lang="fr-FR" sz="1000" dirty="0"/>
          </a:p>
        </p:txBody>
      </p:sp>
      <p:graphicFrame>
        <p:nvGraphicFramePr>
          <p:cNvPr id="12" name="Graphique 11">
            <a:extLst>
              <a:ext uri="{FF2B5EF4-FFF2-40B4-BE49-F238E27FC236}">
                <a16:creationId xmlns:a16="http://schemas.microsoft.com/office/drawing/2014/main" id="{7E4318C6-D280-4C41-A69C-B092975E8C7E}"/>
              </a:ext>
            </a:extLst>
          </p:cNvPr>
          <p:cNvGraphicFramePr>
            <a:graphicFrameLocks/>
          </p:cNvGraphicFramePr>
          <p:nvPr>
            <p:extLst>
              <p:ext uri="{D42A27DB-BD31-4B8C-83A1-F6EECF244321}">
                <p14:modId xmlns:p14="http://schemas.microsoft.com/office/powerpoint/2010/main" val="4063875569"/>
              </p:ext>
            </p:extLst>
          </p:nvPr>
        </p:nvGraphicFramePr>
        <p:xfrm>
          <a:off x="3831990" y="1648286"/>
          <a:ext cx="2823882" cy="28907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965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D57C5EB9-FBBE-45D0-8F1D-2B110497B209}"/>
              </a:ext>
            </a:extLst>
          </p:cNvPr>
          <p:cNvPicPr>
            <a:picLocks noChangeAspect="1"/>
          </p:cNvPicPr>
          <p:nvPr/>
        </p:nvPicPr>
        <p:blipFill rotWithShape="1">
          <a:blip r:embed="rId2">
            <a:extLst>
              <a:ext uri="{28A0092B-C50C-407E-A947-70E740481C1C}">
                <a14:useLocalDpi xmlns:a14="http://schemas.microsoft.com/office/drawing/2010/main" val="0"/>
              </a:ext>
            </a:extLst>
          </a:blip>
          <a:srcRect b="20068"/>
          <a:stretch/>
        </p:blipFill>
        <p:spPr>
          <a:xfrm>
            <a:off x="8459617" y="2034045"/>
            <a:ext cx="1980080" cy="2110278"/>
          </a:xfrm>
          <a:prstGeom prst="rect">
            <a:avLst/>
          </a:prstGeom>
        </p:spPr>
      </p:pic>
      <p:sp>
        <p:nvSpPr>
          <p:cNvPr id="4" name="Titre 3">
            <a:extLst>
              <a:ext uri="{FF2B5EF4-FFF2-40B4-BE49-F238E27FC236}">
                <a16:creationId xmlns:a16="http://schemas.microsoft.com/office/drawing/2014/main" id="{7F38131E-7772-458E-9039-6CB911F72D96}"/>
              </a:ext>
            </a:extLst>
          </p:cNvPr>
          <p:cNvSpPr>
            <a:spLocks noGrp="1"/>
          </p:cNvSpPr>
          <p:nvPr>
            <p:ph type="title"/>
          </p:nvPr>
        </p:nvSpPr>
        <p:spPr/>
        <p:txBody>
          <a:bodyPr/>
          <a:lstStyle/>
          <a:p>
            <a:r>
              <a:rPr lang="fr-FR" dirty="0"/>
              <a:t>Des bals existants </a:t>
            </a:r>
          </a:p>
        </p:txBody>
      </p:sp>
      <p:sp>
        <p:nvSpPr>
          <p:cNvPr id="5" name="Espace réservé du contenu 4">
            <a:extLst>
              <a:ext uri="{FF2B5EF4-FFF2-40B4-BE49-F238E27FC236}">
                <a16:creationId xmlns:a16="http://schemas.microsoft.com/office/drawing/2014/main" id="{5B409025-71F7-4182-8E5F-F54E81AFF1A0}"/>
              </a:ext>
            </a:extLst>
          </p:cNvPr>
          <p:cNvSpPr>
            <a:spLocks noGrp="1"/>
          </p:cNvSpPr>
          <p:nvPr>
            <p:ph sz="half" idx="1"/>
          </p:nvPr>
        </p:nvSpPr>
        <p:spPr>
          <a:xfrm>
            <a:off x="1105143" y="1495798"/>
            <a:ext cx="4396339" cy="4195763"/>
          </a:xfrm>
        </p:spPr>
        <p:txBody>
          <a:bodyPr/>
          <a:lstStyle/>
          <a:p>
            <a:r>
              <a:rPr lang="fr-FR" dirty="0"/>
              <a:t>Vatan 36 </a:t>
            </a:r>
          </a:p>
        </p:txBody>
      </p:sp>
      <p:sp>
        <p:nvSpPr>
          <p:cNvPr id="6" name="Espace réservé du contenu 5">
            <a:extLst>
              <a:ext uri="{FF2B5EF4-FFF2-40B4-BE49-F238E27FC236}">
                <a16:creationId xmlns:a16="http://schemas.microsoft.com/office/drawing/2014/main" id="{0AF95BDA-D070-4D5E-81D7-04200F617897}"/>
              </a:ext>
            </a:extLst>
          </p:cNvPr>
          <p:cNvSpPr>
            <a:spLocks noGrp="1"/>
          </p:cNvSpPr>
          <p:nvPr>
            <p:ph sz="half" idx="2"/>
          </p:nvPr>
        </p:nvSpPr>
        <p:spPr>
          <a:xfrm>
            <a:off x="5798381" y="1657527"/>
            <a:ext cx="4396341" cy="4200245"/>
          </a:xfrm>
        </p:spPr>
        <p:txBody>
          <a:bodyPr/>
          <a:lstStyle/>
          <a:p>
            <a:r>
              <a:rPr lang="fr-FR" dirty="0"/>
              <a:t>Saint Arnoult Maison Elsa Triolet </a:t>
            </a:r>
          </a:p>
        </p:txBody>
      </p:sp>
      <p:pic>
        <p:nvPicPr>
          <p:cNvPr id="8" name="Image 7">
            <a:extLst>
              <a:ext uri="{FF2B5EF4-FFF2-40B4-BE49-F238E27FC236}">
                <a16:creationId xmlns:a16="http://schemas.microsoft.com/office/drawing/2014/main" id="{8AD9955E-332B-4728-9D31-9044A968E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4" y="2056092"/>
            <a:ext cx="2111439" cy="1583579"/>
          </a:xfrm>
          <a:prstGeom prst="rect">
            <a:avLst/>
          </a:prstGeom>
        </p:spPr>
      </p:pic>
      <p:pic>
        <p:nvPicPr>
          <p:cNvPr id="10" name="Image 9">
            <a:extLst>
              <a:ext uri="{FF2B5EF4-FFF2-40B4-BE49-F238E27FC236}">
                <a16:creationId xmlns:a16="http://schemas.microsoft.com/office/drawing/2014/main" id="{545E99FD-CAE1-421A-979C-ACEE2FE71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574" y="1496988"/>
            <a:ext cx="2026340" cy="2701786"/>
          </a:xfrm>
          <a:prstGeom prst="rect">
            <a:avLst/>
          </a:prstGeom>
        </p:spPr>
      </p:pic>
      <p:pic>
        <p:nvPicPr>
          <p:cNvPr id="12" name="Image 11">
            <a:extLst>
              <a:ext uri="{FF2B5EF4-FFF2-40B4-BE49-F238E27FC236}">
                <a16:creationId xmlns:a16="http://schemas.microsoft.com/office/drawing/2014/main" id="{7508EE90-4857-414D-840C-A51D910486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407" y="3769432"/>
            <a:ext cx="2130723" cy="2840964"/>
          </a:xfrm>
          <a:prstGeom prst="rect">
            <a:avLst/>
          </a:prstGeom>
        </p:spPr>
      </p:pic>
      <p:pic>
        <p:nvPicPr>
          <p:cNvPr id="16" name="Image 15">
            <a:extLst>
              <a:ext uri="{FF2B5EF4-FFF2-40B4-BE49-F238E27FC236}">
                <a16:creationId xmlns:a16="http://schemas.microsoft.com/office/drawing/2014/main" id="{6FE91183-FDB7-4E9F-9257-F0F4C47DE0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993" y="2138903"/>
            <a:ext cx="2247217" cy="1685413"/>
          </a:xfrm>
          <a:prstGeom prst="rect">
            <a:avLst/>
          </a:prstGeom>
        </p:spPr>
      </p:pic>
      <p:pic>
        <p:nvPicPr>
          <p:cNvPr id="18" name="Image 17">
            <a:extLst>
              <a:ext uri="{FF2B5EF4-FFF2-40B4-BE49-F238E27FC236}">
                <a16:creationId xmlns:a16="http://schemas.microsoft.com/office/drawing/2014/main" id="{7EADB7EB-B379-488E-BB48-A0C1B308B77A}"/>
              </a:ext>
            </a:extLst>
          </p:cNvPr>
          <p:cNvPicPr>
            <a:picLocks noChangeAspect="1"/>
          </p:cNvPicPr>
          <p:nvPr/>
        </p:nvPicPr>
        <p:blipFill rotWithShape="1">
          <a:blip r:embed="rId7">
            <a:extLst>
              <a:ext uri="{28A0092B-C50C-407E-A947-70E740481C1C}">
                <a14:useLocalDpi xmlns:a14="http://schemas.microsoft.com/office/drawing/2010/main" val="0"/>
              </a:ext>
            </a:extLst>
          </a:blip>
          <a:srcRect l="18636" t="10555" r="36450" b="6765"/>
          <a:stretch/>
        </p:blipFill>
        <p:spPr>
          <a:xfrm rot="5400000">
            <a:off x="3479213" y="4096988"/>
            <a:ext cx="1831084" cy="2528048"/>
          </a:xfrm>
          <a:prstGeom prst="rect">
            <a:avLst/>
          </a:prstGeom>
        </p:spPr>
      </p:pic>
      <p:pic>
        <p:nvPicPr>
          <p:cNvPr id="22" name="Image 21">
            <a:extLst>
              <a:ext uri="{FF2B5EF4-FFF2-40B4-BE49-F238E27FC236}">
                <a16:creationId xmlns:a16="http://schemas.microsoft.com/office/drawing/2014/main" id="{A7BF174E-7E5E-45C5-8C92-496788377C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8833" y="3948949"/>
            <a:ext cx="1980079" cy="2640105"/>
          </a:xfrm>
          <a:prstGeom prst="rect">
            <a:avLst/>
          </a:prstGeom>
        </p:spPr>
      </p:pic>
      <p:pic>
        <p:nvPicPr>
          <p:cNvPr id="24" name="Image 23">
            <a:extLst>
              <a:ext uri="{FF2B5EF4-FFF2-40B4-BE49-F238E27FC236}">
                <a16:creationId xmlns:a16="http://schemas.microsoft.com/office/drawing/2014/main" id="{00E807B9-2BC3-4D24-805C-E8C1A541530B}"/>
              </a:ext>
            </a:extLst>
          </p:cNvPr>
          <p:cNvPicPr>
            <a:picLocks noChangeAspect="1"/>
          </p:cNvPicPr>
          <p:nvPr/>
        </p:nvPicPr>
        <p:blipFill rotWithShape="1">
          <a:blip r:embed="rId9">
            <a:extLst>
              <a:ext uri="{28A0092B-C50C-407E-A947-70E740481C1C}">
                <a14:useLocalDpi xmlns:a14="http://schemas.microsoft.com/office/drawing/2010/main" val="0"/>
              </a:ext>
            </a:extLst>
          </a:blip>
          <a:srcRect t="13643"/>
          <a:stretch/>
        </p:blipFill>
        <p:spPr>
          <a:xfrm>
            <a:off x="8459617" y="4325120"/>
            <a:ext cx="1925810" cy="2217435"/>
          </a:xfrm>
          <a:prstGeom prst="rect">
            <a:avLst/>
          </a:prstGeom>
        </p:spPr>
      </p:pic>
    </p:spTree>
    <p:extLst>
      <p:ext uri="{BB962C8B-B14F-4D97-AF65-F5344CB8AC3E}">
        <p14:creationId xmlns:p14="http://schemas.microsoft.com/office/powerpoint/2010/main" val="353149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ADE813DE-78C2-4325-B568-EE2D2751EB65}"/>
              </a:ext>
            </a:extLst>
          </p:cNvPr>
          <p:cNvGraphicFramePr>
            <a:graphicFrameLocks noGrp="1"/>
          </p:cNvGraphicFramePr>
          <p:nvPr>
            <p:extLst>
              <p:ext uri="{D42A27DB-BD31-4B8C-83A1-F6EECF244321}">
                <p14:modId xmlns:p14="http://schemas.microsoft.com/office/powerpoint/2010/main" val="1789372712"/>
              </p:ext>
            </p:extLst>
          </p:nvPr>
        </p:nvGraphicFramePr>
        <p:xfrm>
          <a:off x="824753" y="1165412"/>
          <a:ext cx="10820400" cy="5477435"/>
        </p:xfrm>
        <a:graphic>
          <a:graphicData uri="http://schemas.openxmlformats.org/drawingml/2006/table">
            <a:tbl>
              <a:tblPr>
                <a:tableStyleId>{5C22544A-7EE6-4342-B048-85BDC9FD1C3A}</a:tableStyleId>
              </a:tblPr>
              <a:tblGrid>
                <a:gridCol w="1749887">
                  <a:extLst>
                    <a:ext uri="{9D8B030D-6E8A-4147-A177-3AD203B41FA5}">
                      <a16:colId xmlns:a16="http://schemas.microsoft.com/office/drawing/2014/main" val="2073140078"/>
                    </a:ext>
                  </a:extLst>
                </a:gridCol>
                <a:gridCol w="690322">
                  <a:extLst>
                    <a:ext uri="{9D8B030D-6E8A-4147-A177-3AD203B41FA5}">
                      <a16:colId xmlns:a16="http://schemas.microsoft.com/office/drawing/2014/main" val="2464570480"/>
                    </a:ext>
                  </a:extLst>
                </a:gridCol>
                <a:gridCol w="1806076">
                  <a:extLst>
                    <a:ext uri="{9D8B030D-6E8A-4147-A177-3AD203B41FA5}">
                      <a16:colId xmlns:a16="http://schemas.microsoft.com/office/drawing/2014/main" val="2448603505"/>
                    </a:ext>
                  </a:extLst>
                </a:gridCol>
                <a:gridCol w="738483">
                  <a:extLst>
                    <a:ext uri="{9D8B030D-6E8A-4147-A177-3AD203B41FA5}">
                      <a16:colId xmlns:a16="http://schemas.microsoft.com/office/drawing/2014/main" val="4106973828"/>
                    </a:ext>
                  </a:extLst>
                </a:gridCol>
                <a:gridCol w="497674">
                  <a:extLst>
                    <a:ext uri="{9D8B030D-6E8A-4147-A177-3AD203B41FA5}">
                      <a16:colId xmlns:a16="http://schemas.microsoft.com/office/drawing/2014/main" val="3808766360"/>
                    </a:ext>
                  </a:extLst>
                </a:gridCol>
                <a:gridCol w="497674">
                  <a:extLst>
                    <a:ext uri="{9D8B030D-6E8A-4147-A177-3AD203B41FA5}">
                      <a16:colId xmlns:a16="http://schemas.microsoft.com/office/drawing/2014/main" val="3362390227"/>
                    </a:ext>
                  </a:extLst>
                </a:gridCol>
                <a:gridCol w="1685671">
                  <a:extLst>
                    <a:ext uri="{9D8B030D-6E8A-4147-A177-3AD203B41FA5}">
                      <a16:colId xmlns:a16="http://schemas.microsoft.com/office/drawing/2014/main" val="1976979705"/>
                    </a:ext>
                  </a:extLst>
                </a:gridCol>
                <a:gridCol w="1003376">
                  <a:extLst>
                    <a:ext uri="{9D8B030D-6E8A-4147-A177-3AD203B41FA5}">
                      <a16:colId xmlns:a16="http://schemas.microsoft.com/office/drawing/2014/main" val="193591807"/>
                    </a:ext>
                  </a:extLst>
                </a:gridCol>
                <a:gridCol w="1123780">
                  <a:extLst>
                    <a:ext uri="{9D8B030D-6E8A-4147-A177-3AD203B41FA5}">
                      <a16:colId xmlns:a16="http://schemas.microsoft.com/office/drawing/2014/main" val="3668213592"/>
                    </a:ext>
                  </a:extLst>
                </a:gridCol>
                <a:gridCol w="1027457">
                  <a:extLst>
                    <a:ext uri="{9D8B030D-6E8A-4147-A177-3AD203B41FA5}">
                      <a16:colId xmlns:a16="http://schemas.microsoft.com/office/drawing/2014/main" val="1324507380"/>
                    </a:ext>
                  </a:extLst>
                </a:gridCol>
              </a:tblGrid>
              <a:tr h="230522">
                <a:tc gridSpan="4">
                  <a:txBody>
                    <a:bodyPr/>
                    <a:lstStyle/>
                    <a:p>
                      <a:pPr algn="ctr" fontAlgn="b"/>
                      <a:r>
                        <a:rPr lang="fr-FR" sz="900" u="none" strike="noStrike">
                          <a:effectLst/>
                        </a:rPr>
                        <a:t>BOURGES 2026-2027</a:t>
                      </a:r>
                      <a:endParaRPr lang="fr-FR" sz="900" b="1" i="0" u="none" strike="noStrike">
                        <a:solidFill>
                          <a:srgbClr val="000000"/>
                        </a:solidFill>
                        <a:effectLst/>
                        <a:latin typeface="Verdana" panose="020B0604030504040204" pitchFamily="34" charset="0"/>
                      </a:endParaRPr>
                    </a:p>
                  </a:txBody>
                  <a:tcPr marL="3982" marR="3982" marT="3982" marB="0" anchor="b"/>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gridSpan="4">
                  <a:txBody>
                    <a:bodyPr/>
                    <a:lstStyle/>
                    <a:p>
                      <a:pPr algn="ctr" fontAlgn="b"/>
                      <a:r>
                        <a:rPr lang="fr-FR" sz="900" u="none" strike="noStrike">
                          <a:effectLst/>
                        </a:rPr>
                        <a:t>BOURGES 2028 </a:t>
                      </a:r>
                      <a:endParaRPr lang="fr-FR" sz="900" b="1" i="0" u="none" strike="noStrike">
                        <a:solidFill>
                          <a:srgbClr val="000000"/>
                        </a:solidFill>
                        <a:effectLst/>
                        <a:latin typeface="Verdana" panose="020B0604030504040204" pitchFamily="34" charset="0"/>
                      </a:endParaRPr>
                    </a:p>
                  </a:txBody>
                  <a:tcPr marL="3982" marR="3982" marT="3982" marB="0" anchor="b"/>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462699995"/>
                  </a:ext>
                </a:extLst>
              </a:tr>
              <a:tr h="266920">
                <a:tc gridSpan="4">
                  <a:txBody>
                    <a:bodyPr/>
                    <a:lstStyle/>
                    <a:p>
                      <a:pPr algn="ctr" fontAlgn="ctr"/>
                      <a:r>
                        <a:rPr lang="fr-FR" sz="700" u="none" strike="noStrike" dirty="0">
                          <a:effectLst/>
                        </a:rPr>
                        <a:t>Nom de la structure : LECTURES</a:t>
                      </a:r>
                      <a:r>
                        <a:rPr lang="fr-FR" sz="1000" u="none" strike="noStrike" dirty="0">
                          <a:effectLst/>
                        </a:rPr>
                        <a:t>&amp;</a:t>
                      </a:r>
                      <a:r>
                        <a:rPr lang="fr-FR" sz="700" u="none" strike="noStrike" dirty="0">
                          <a:effectLst/>
                        </a:rPr>
                        <a:t>LECTEURS</a:t>
                      </a:r>
                      <a:endParaRPr lang="fr-FR" sz="700" b="0" i="0" u="none" strike="noStrike" dirty="0">
                        <a:solidFill>
                          <a:srgbClr val="000000"/>
                        </a:solidFill>
                        <a:effectLst/>
                        <a:latin typeface="Verdana" panose="020B0604030504040204" pitchFamily="34" charset="0"/>
                      </a:endParaRPr>
                    </a:p>
                  </a:txBody>
                  <a:tcPr marL="3982" marR="3982" marT="3982" marB="0" anchor="ct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gridSpan="4">
                  <a:txBody>
                    <a:bodyPr/>
                    <a:lstStyle/>
                    <a:p>
                      <a:pPr algn="ctr" fontAlgn="ctr"/>
                      <a:r>
                        <a:rPr lang="fr-FR" sz="700" u="none" strike="noStrike">
                          <a:effectLst/>
                        </a:rPr>
                        <a:t>Nom de la structure : LECTURES</a:t>
                      </a:r>
                      <a:r>
                        <a:rPr lang="fr-FR" sz="1000" u="none" strike="noStrike">
                          <a:effectLst/>
                        </a:rPr>
                        <a:t>&amp;</a:t>
                      </a:r>
                      <a:r>
                        <a:rPr lang="fr-FR" sz="700" u="none" strike="noStrike">
                          <a:effectLst/>
                        </a:rPr>
                        <a:t>LECTEURS</a:t>
                      </a:r>
                      <a:endParaRPr lang="fr-FR" sz="700" b="0" i="0" u="none" strike="noStrike">
                        <a:solidFill>
                          <a:srgbClr val="000000"/>
                        </a:solidFill>
                        <a:effectLst/>
                        <a:latin typeface="Verdana" panose="020B0604030504040204" pitchFamily="34" charset="0"/>
                      </a:endParaRPr>
                    </a:p>
                  </a:txBody>
                  <a:tcPr marL="3982" marR="3982" marT="3982"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559120562"/>
                  </a:ext>
                </a:extLst>
              </a:tr>
              <a:tr h="181990">
                <a:tc gridSpan="4">
                  <a:txBody>
                    <a:bodyPr/>
                    <a:lstStyle/>
                    <a:p>
                      <a:pPr algn="ctr" fontAlgn="ctr"/>
                      <a:r>
                        <a:rPr lang="fr-FR" sz="700" u="none" strike="noStrike">
                          <a:effectLst/>
                        </a:rPr>
                        <a:t> </a:t>
                      </a:r>
                      <a:endParaRPr lang="fr-FR" sz="700" b="1" i="0" u="none" strike="noStrike">
                        <a:solidFill>
                          <a:srgbClr val="000000"/>
                        </a:solidFill>
                        <a:effectLst/>
                        <a:latin typeface="Verdana" panose="020B0604030504040204" pitchFamily="34" charset="0"/>
                      </a:endParaRPr>
                    </a:p>
                  </a:txBody>
                  <a:tcPr marL="3982" marR="3982" marT="3982" marB="0" anchor="ct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gridSpan="4">
                  <a:txBody>
                    <a:bodyPr/>
                    <a:lstStyle/>
                    <a:p>
                      <a:pPr algn="ctr" fontAlgn="ctr"/>
                      <a:r>
                        <a:rPr lang="fr-FR" sz="700" u="none" strike="noStrike">
                          <a:effectLst/>
                        </a:rPr>
                        <a:t> </a:t>
                      </a:r>
                      <a:endParaRPr lang="fr-FR" sz="700" b="1" i="0" u="none" strike="noStrike">
                        <a:solidFill>
                          <a:srgbClr val="000000"/>
                        </a:solidFill>
                        <a:effectLst/>
                        <a:latin typeface="Verdana" panose="020B0604030504040204" pitchFamily="34" charset="0"/>
                      </a:endParaRPr>
                    </a:p>
                  </a:txBody>
                  <a:tcPr marL="3982" marR="3982" marT="3982" marB="0" anchor="ct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611171292"/>
                  </a:ext>
                </a:extLst>
              </a:tr>
              <a:tr h="151659">
                <a:tc>
                  <a:txBody>
                    <a:bodyPr/>
                    <a:lstStyle/>
                    <a:p>
                      <a:pPr algn="l" fontAlgn="ctr"/>
                      <a:r>
                        <a:rPr lang="fr-FR" sz="400" u="none" strike="noStrike">
                          <a:effectLst/>
                        </a:rPr>
                        <a:t>CHARGES (TTC)</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ctr" fontAlgn="ctr"/>
                      <a:r>
                        <a:rPr lang="fr-FR" sz="400" u="none" strike="noStrike">
                          <a:effectLst/>
                        </a:rPr>
                        <a:t>Montant      en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PRODUITS (TTC)</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ctr" fontAlgn="ctr"/>
                      <a:r>
                        <a:rPr lang="fr-FR" sz="400" u="none" strike="noStrike">
                          <a:effectLst/>
                        </a:rPr>
                        <a:t>Montant        en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ctr"/>
                      <a:r>
                        <a:rPr lang="fr-FR" sz="400" u="none" strike="noStrike">
                          <a:effectLst/>
                        </a:rPr>
                        <a:t>CHARGES (TTC)</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ctr" fontAlgn="ctr"/>
                      <a:r>
                        <a:rPr lang="fr-FR" sz="400" u="none" strike="noStrike">
                          <a:effectLst/>
                        </a:rPr>
                        <a:t>Montant      en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PRODUITS (TTC)</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ctr" fontAlgn="ctr"/>
                      <a:r>
                        <a:rPr lang="fr-FR" sz="400" u="none" strike="noStrike">
                          <a:effectLst/>
                        </a:rPr>
                        <a:t>Montant        en €</a:t>
                      </a:r>
                      <a:endParaRPr lang="fr-FR" sz="400" b="1"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3776983775"/>
                  </a:ext>
                </a:extLst>
              </a:tr>
              <a:tr h="151659">
                <a:tc>
                  <a:txBody>
                    <a:bodyPr/>
                    <a:lstStyle/>
                    <a:p>
                      <a:pPr algn="just" fontAlgn="ctr"/>
                      <a:r>
                        <a:rPr lang="fr-FR" sz="400" u="none" strike="noStrike">
                          <a:effectLst/>
                        </a:rPr>
                        <a:t>BUDGET ARTISTIQUE DE REFERENCE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114 361,53 €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RECETTES PROPRES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14 893,33 €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BUDGET ARTISTIQUE DE REFERENCE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173 942,30 €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RECETTES PROPRES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28 785,00 €</a:t>
                      </a:r>
                      <a:endParaRPr lang="fr-FR" sz="500" b="1"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1998061043"/>
                  </a:ext>
                </a:extLst>
              </a:tr>
              <a:tr h="145592">
                <a:tc>
                  <a:txBody>
                    <a:bodyPr/>
                    <a:lstStyle/>
                    <a:p>
                      <a:pPr algn="just" fontAlgn="ctr"/>
                      <a:r>
                        <a:rPr lang="fr-FR" sz="400" u="none" strike="noStrike">
                          <a:effectLst/>
                        </a:rPr>
                        <a:t> Cachets des spectacles en programmation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91 334,67</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Billetterie spectacles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7 040,00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 Cachets des spectacles en programmation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137 002,01</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Billetterie spectacles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15 840,00</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2619527542"/>
                  </a:ext>
                </a:extLst>
              </a:tr>
              <a:tr h="200190">
                <a:tc>
                  <a:txBody>
                    <a:bodyPr/>
                    <a:lstStyle/>
                    <a:p>
                      <a:pPr algn="just" fontAlgn="ctr"/>
                      <a:r>
                        <a:rPr lang="fr-FR" sz="400" u="none" strike="noStrike">
                          <a:effectLst/>
                        </a:rPr>
                        <a:t>Frais de déplacement des artistes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3 888,00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r>
                        <a:rPr lang="fr-FR" sz="400" u="none" strike="noStrike">
                          <a:effectLst/>
                        </a:rPr>
                        <a:t>Services et activités (bar, restauration, etc.)</a:t>
                      </a:r>
                      <a:endParaRPr lang="fr-FR" sz="400" b="0" i="0" u="none" strike="noStrike">
                        <a:solidFill>
                          <a:srgbClr val="000000"/>
                        </a:solidFill>
                        <a:effectLst/>
                        <a:latin typeface="Verdana" panose="020B0604030504040204" pitchFamily="34" charset="0"/>
                      </a:endParaRPr>
                    </a:p>
                  </a:txBody>
                  <a:tcPr marL="3982" marR="3982" marT="3982" marB="0" anchor="b"/>
                </a:tc>
                <a:tc>
                  <a:txBody>
                    <a:bodyPr/>
                    <a:lstStyle/>
                    <a:p>
                      <a:pPr algn="r" fontAlgn="ctr"/>
                      <a:r>
                        <a:rPr lang="fr-FR" sz="400" u="none" strike="noStrike">
                          <a:effectLst/>
                        </a:rPr>
                        <a:t>7 333,33</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Frais de déplacement des artistes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5 832,00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r>
                        <a:rPr lang="fr-FR" sz="400" u="none" strike="noStrike">
                          <a:effectLst/>
                        </a:rPr>
                        <a:t>Services et activités (bar, restauration, etc.)</a:t>
                      </a:r>
                      <a:endParaRPr lang="fr-FR" sz="400" b="0" i="0" u="none" strike="noStrike">
                        <a:solidFill>
                          <a:srgbClr val="000000"/>
                        </a:solidFill>
                        <a:effectLst/>
                        <a:latin typeface="Verdana" panose="020B0604030504040204" pitchFamily="34" charset="0"/>
                      </a:endParaRPr>
                    </a:p>
                  </a:txBody>
                  <a:tcPr marL="3982" marR="3982" marT="3982" marB="0" anchor="b"/>
                </a:tc>
                <a:tc>
                  <a:txBody>
                    <a:bodyPr/>
                    <a:lstStyle/>
                    <a:p>
                      <a:pPr algn="r" fontAlgn="ctr"/>
                      <a:r>
                        <a:rPr lang="fr-FR" sz="400" u="none" strike="noStrike">
                          <a:effectLst/>
                        </a:rPr>
                        <a:t>11 515,00</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2388211852"/>
                  </a:ext>
                </a:extLst>
              </a:tr>
              <a:tr h="151659">
                <a:tc>
                  <a:txBody>
                    <a:bodyPr/>
                    <a:lstStyle/>
                    <a:p>
                      <a:pPr algn="just" fontAlgn="ctr"/>
                      <a:r>
                        <a:rPr lang="fr-FR" sz="400" u="none" strike="noStrike">
                          <a:effectLst/>
                        </a:rPr>
                        <a:t>Frais d'hébergement des artistes</a:t>
                      </a:r>
                      <a:endParaRPr lang="fr-FR" sz="400" b="0" i="0" u="none" strike="noStrike">
                        <a:solidFill>
                          <a:srgbClr val="000000"/>
                        </a:solidFill>
                        <a:effectLst/>
                        <a:latin typeface="Verdana" panose="020B0604030504040204" pitchFamily="34" charset="0"/>
                      </a:endParaRPr>
                    </a:p>
                  </a:txBody>
                  <a:tcPr marL="3982" marR="3982" marT="3982" marB="0" anchor="ctr"/>
                </a:tc>
                <a:tc rowSpan="2">
                  <a:txBody>
                    <a:bodyPr/>
                    <a:lstStyle/>
                    <a:p>
                      <a:pPr algn="r" fontAlgn="ctr"/>
                      <a:r>
                        <a:rPr lang="fr-FR" sz="400" u="none" strike="noStrike">
                          <a:effectLst/>
                        </a:rPr>
                        <a:t>8 064,00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r>
                        <a:rPr lang="fr-FR" sz="400" u="none" strike="noStrike">
                          <a:effectLst/>
                        </a:rPr>
                        <a:t>Activité librairie </a:t>
                      </a:r>
                      <a:endParaRPr lang="fr-FR" sz="400" b="0" i="0" u="none" strike="noStrike">
                        <a:solidFill>
                          <a:srgbClr val="000000"/>
                        </a:solidFill>
                        <a:effectLst/>
                        <a:latin typeface="Verdana" panose="020B0604030504040204" pitchFamily="34" charset="0"/>
                      </a:endParaRPr>
                    </a:p>
                  </a:txBody>
                  <a:tcPr marL="3982" marR="3982" marT="3982" marB="0" anchor="b"/>
                </a:tc>
                <a:tc>
                  <a:txBody>
                    <a:bodyPr/>
                    <a:lstStyle/>
                    <a:p>
                      <a:pPr algn="r" fontAlgn="ctr"/>
                      <a:r>
                        <a:rPr lang="fr-FR" sz="400" u="none" strike="noStrike">
                          <a:effectLst/>
                        </a:rPr>
                        <a:t>520,00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Frais d'hébergement des artistes</a:t>
                      </a:r>
                      <a:endParaRPr lang="fr-FR" sz="400" b="0" i="0" u="none" strike="noStrike">
                        <a:solidFill>
                          <a:srgbClr val="000000"/>
                        </a:solidFill>
                        <a:effectLst/>
                        <a:latin typeface="Verdana" panose="020B0604030504040204" pitchFamily="34" charset="0"/>
                      </a:endParaRPr>
                    </a:p>
                  </a:txBody>
                  <a:tcPr marL="3982" marR="3982" marT="3982" marB="0" anchor="ctr"/>
                </a:tc>
                <a:tc rowSpan="2">
                  <a:txBody>
                    <a:bodyPr/>
                    <a:lstStyle/>
                    <a:p>
                      <a:pPr algn="r" fontAlgn="ctr"/>
                      <a:r>
                        <a:rPr lang="fr-FR" sz="400" u="none" strike="noStrike">
                          <a:effectLst/>
                        </a:rPr>
                        <a:t>12 096,00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r>
                        <a:rPr lang="fr-FR" sz="400" u="none" strike="noStrike">
                          <a:effectLst/>
                        </a:rPr>
                        <a:t>Activité librairie </a:t>
                      </a:r>
                      <a:endParaRPr lang="fr-FR" sz="400" b="0" i="0" u="none" strike="noStrike">
                        <a:solidFill>
                          <a:srgbClr val="000000"/>
                        </a:solidFill>
                        <a:effectLst/>
                        <a:latin typeface="Verdana" panose="020B0604030504040204" pitchFamily="34" charset="0"/>
                      </a:endParaRPr>
                    </a:p>
                  </a:txBody>
                  <a:tcPr marL="3982" marR="3982" marT="3982" marB="0" anchor="b"/>
                </a:tc>
                <a:tc>
                  <a:txBody>
                    <a:bodyPr/>
                    <a:lstStyle/>
                    <a:p>
                      <a:pPr algn="r" fontAlgn="ctr"/>
                      <a:r>
                        <a:rPr lang="fr-FR" sz="400" u="none" strike="noStrike">
                          <a:effectLst/>
                        </a:rPr>
                        <a:t>1 430,00</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3667656940"/>
                  </a:ext>
                </a:extLst>
              </a:tr>
              <a:tr h="315449">
                <a:tc>
                  <a:txBody>
                    <a:bodyPr/>
                    <a:lstStyle/>
                    <a:p>
                      <a:pPr algn="just" fontAlgn="ctr"/>
                      <a:r>
                        <a:rPr lang="fr-FR" sz="400" u="none" strike="noStrike">
                          <a:effectLst/>
                        </a:rPr>
                        <a:t>Frais de restauration des artistes</a:t>
                      </a:r>
                      <a:endParaRPr lang="fr-FR" sz="400" b="0" i="0" u="none" strike="noStrike">
                        <a:solidFill>
                          <a:srgbClr val="000000"/>
                        </a:solidFill>
                        <a:effectLst/>
                        <a:latin typeface="Verdana" panose="020B0604030504040204" pitchFamily="34" charset="0"/>
                      </a:endParaRPr>
                    </a:p>
                  </a:txBody>
                  <a:tcPr marL="3982" marR="3982" marT="3982" marB="0" anchor="ctr"/>
                </a:tc>
                <a:tc vMerge="1">
                  <a:txBody>
                    <a:bodyPr/>
                    <a:lstStyle/>
                    <a:p>
                      <a:endParaRPr lang="fr-FR"/>
                    </a:p>
                  </a:txBody>
                  <a:tcPr/>
                </a:tc>
                <a:tc>
                  <a:txBody>
                    <a:bodyPr/>
                    <a:lstStyle/>
                    <a:p>
                      <a:pPr algn="just" fontAlgn="ctr"/>
                      <a:r>
                        <a:rPr lang="fr-FR" sz="400" u="none" strike="noStrike">
                          <a:effectLst/>
                        </a:rPr>
                        <a:t>SUBVENTIONS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233 225,00 €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Frais de restauration des artistes</a:t>
                      </a:r>
                      <a:endParaRPr lang="fr-FR" sz="400" b="0" i="0" u="none" strike="noStrike">
                        <a:solidFill>
                          <a:srgbClr val="000000"/>
                        </a:solidFill>
                        <a:effectLst/>
                        <a:latin typeface="Verdana" panose="020B0604030504040204" pitchFamily="34" charset="0"/>
                      </a:endParaRPr>
                    </a:p>
                  </a:txBody>
                  <a:tcPr marL="3982" marR="3982" marT="3982" marB="0" anchor="ctr"/>
                </a:tc>
                <a:tc vMerge="1">
                  <a:txBody>
                    <a:bodyPr/>
                    <a:lstStyle/>
                    <a:p>
                      <a:endParaRPr lang="fr-FR"/>
                    </a:p>
                  </a:txBody>
                  <a:tcPr/>
                </a:tc>
                <a:tc>
                  <a:txBody>
                    <a:bodyPr/>
                    <a:lstStyle/>
                    <a:p>
                      <a:pPr algn="just" fontAlgn="ctr"/>
                      <a:r>
                        <a:rPr lang="fr-FR" sz="400" u="none" strike="noStrike">
                          <a:effectLst/>
                        </a:rPr>
                        <a:t>SUBVENTIONS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129 016,67 €</a:t>
                      </a:r>
                      <a:endParaRPr lang="fr-FR" sz="500" b="1"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1899767942"/>
                  </a:ext>
                </a:extLst>
              </a:tr>
              <a:tr h="206255">
                <a:tc>
                  <a:txBody>
                    <a:bodyPr/>
                    <a:lstStyle/>
                    <a:p>
                      <a:pPr algn="just" fontAlgn="ctr"/>
                      <a:r>
                        <a:rPr lang="fr-FR" sz="400" u="none" strike="noStrike">
                          <a:effectLst/>
                        </a:rPr>
                        <a:t>Droits d'auteurs (SACEM, SACD)</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432,00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Région Centre Val de Loire</a:t>
                      </a:r>
                      <a:br>
                        <a:rPr lang="fr-FR" sz="400" u="none" strike="noStrike">
                          <a:effectLst/>
                        </a:rPr>
                      </a:b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65 333,33</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Droits d'auteurs (SACEM, SACD)</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648,00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Région Centre Val de Loire</a:t>
                      </a:r>
                      <a:br>
                        <a:rPr lang="fr-FR" sz="400" u="none" strike="noStrike">
                          <a:effectLst/>
                        </a:rPr>
                      </a:b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16 333,33</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252817242"/>
                  </a:ext>
                </a:extLst>
              </a:tr>
              <a:tr h="145592">
                <a:tc>
                  <a:txBody>
                    <a:bodyPr/>
                    <a:lstStyle/>
                    <a:p>
                      <a:pPr algn="just" fontAlgn="ctr"/>
                      <a:r>
                        <a:rPr lang="fr-FR" sz="400" u="none" strike="noStrike">
                          <a:effectLst/>
                        </a:rPr>
                        <a:t>Catering : eau, jus, gâteaux, etc. pour artistes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432,00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DRAC</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44 666,67</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Catering : eau, jus, gâteaux, etc. pour artistes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648,00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DRAC</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11 166,67</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1552427597"/>
                  </a:ext>
                </a:extLst>
              </a:tr>
              <a:tr h="145592">
                <a:tc>
                  <a:txBody>
                    <a:bodyPr/>
                    <a:lstStyle/>
                    <a:p>
                      <a:pPr algn="just" fontAlgn="ctr"/>
                      <a:r>
                        <a:rPr lang="fr-FR" sz="400" u="none" strike="noStrike">
                          <a:effectLst/>
                        </a:rPr>
                        <a:t>Imprévus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10 000,00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Départements 36 37 45 18 28 41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17 000,00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Imprévus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17 400,00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Départements 36 37 45 18 28 41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17 000,00</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109956342"/>
                  </a:ext>
                </a:extLst>
              </a:tr>
              <a:tr h="151659">
                <a:tc>
                  <a:txBody>
                    <a:bodyPr/>
                    <a:lstStyle/>
                    <a:p>
                      <a:pPr algn="just" fontAlgn="ctr"/>
                      <a:r>
                        <a:rPr lang="fr-FR" sz="400" u="none" strike="noStrike">
                          <a:effectLst/>
                        </a:rPr>
                        <a:t>Documenation liée aux lectures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210,86</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Communes 22 communes 1200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17 600,00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Documenation liée aux lectures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316,29</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Communes 22 communes 1200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22 000,00</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1741021154"/>
                  </a:ext>
                </a:extLst>
              </a:tr>
              <a:tr h="151659">
                <a:tc>
                  <a:txBody>
                    <a:bodyPr/>
                    <a:lstStyle/>
                    <a:p>
                      <a:pPr algn="just" fontAlgn="ctr"/>
                      <a:r>
                        <a:rPr lang="fr-FR" sz="400" u="none" strike="noStrike">
                          <a:effectLst/>
                        </a:rPr>
                        <a:t>AUTRES DEPENSES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111 250,00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Union Européenne</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50 000,00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AUTRES DEPENSES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26 400,00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Union Européenne</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33 333,33</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3647144114"/>
                  </a:ext>
                </a:extLst>
              </a:tr>
              <a:tr h="212322">
                <a:tc>
                  <a:txBody>
                    <a:bodyPr/>
                    <a:lstStyle/>
                    <a:p>
                      <a:pPr algn="just" fontAlgn="ctr"/>
                      <a:r>
                        <a:rPr lang="fr-FR" sz="400" u="none" strike="noStrike">
                          <a:effectLst/>
                        </a:rPr>
                        <a:t>Coût technique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111 250,00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Autres ressources publiques BOURGES 2028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38 625,00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Coût technique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26 400,00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ctr"/>
                      <a:r>
                        <a:rPr lang="fr-FR" sz="400" u="none" strike="noStrike">
                          <a:effectLst/>
                        </a:rPr>
                        <a:t>Autres ressources publiques BOURGES 2028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29 183,33</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2528119639"/>
                  </a:ext>
                </a:extLst>
              </a:tr>
              <a:tr h="151659">
                <a:tc>
                  <a:txBody>
                    <a:bodyPr/>
                    <a:lstStyle/>
                    <a:p>
                      <a:pPr algn="just" fontAlgn="ctr"/>
                      <a:r>
                        <a:rPr lang="fr-FR" sz="400" u="none" strike="noStrike">
                          <a:effectLst/>
                        </a:rPr>
                        <a:t>achats amorti sur 10 ans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79 750,00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PARTENARIATS PRIVES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10 000,00 €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achats amorti sur 10 ans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PARTENARIATS PRIVES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5 000,00 €</a:t>
                      </a:r>
                      <a:endParaRPr lang="fr-FR" sz="400" b="1"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2364249157"/>
                  </a:ext>
                </a:extLst>
              </a:tr>
              <a:tr h="145592">
                <a:tc>
                  <a:txBody>
                    <a:bodyPr/>
                    <a:lstStyle/>
                    <a:p>
                      <a:pPr algn="just" fontAlgn="ctr"/>
                      <a:r>
                        <a:rPr lang="fr-FR" sz="400" u="none" strike="noStrike">
                          <a:effectLst/>
                        </a:rPr>
                        <a:t>Com affichage et publicité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8 400,00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Mécénat</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b"/>
                      <a:r>
                        <a:rPr lang="fr-FR" sz="400" u="none" strike="noStrike">
                          <a:effectLst/>
                        </a:rPr>
                        <a:t>10 000,00 €</a:t>
                      </a:r>
                      <a:endParaRPr lang="fr-FR" sz="400" b="0" i="0" u="none" strike="noStrike">
                        <a:solidFill>
                          <a:srgbClr val="000000"/>
                        </a:solidFill>
                        <a:effectLst/>
                        <a:latin typeface="Verdana" panose="020B060403050404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Com affichage et publicité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8 400,00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Mécénat</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b"/>
                      <a:r>
                        <a:rPr lang="fr-FR" sz="400" u="none" strike="noStrike">
                          <a:effectLst/>
                        </a:rPr>
                        <a:t>5 000,00 €</a:t>
                      </a:r>
                      <a:endParaRPr lang="fr-FR" sz="400" b="0" i="0" u="none" strike="noStrike">
                        <a:solidFill>
                          <a:srgbClr val="000000"/>
                        </a:solidFill>
                        <a:effectLst/>
                        <a:latin typeface="Verdana" panose="020B0604030504040204" pitchFamily="34" charset="0"/>
                      </a:endParaRPr>
                    </a:p>
                  </a:txBody>
                  <a:tcPr marL="3982" marR="3982" marT="3982" marB="0" anchor="b"/>
                </a:tc>
                <a:extLst>
                  <a:ext uri="{0D108BD9-81ED-4DB2-BD59-A6C34878D82A}">
                    <a16:rowId xmlns:a16="http://schemas.microsoft.com/office/drawing/2014/main" val="925791615"/>
                  </a:ext>
                </a:extLst>
              </a:tr>
              <a:tr h="145592">
                <a:tc>
                  <a:txBody>
                    <a:bodyPr/>
                    <a:lstStyle/>
                    <a:p>
                      <a:pPr algn="just" fontAlgn="ctr"/>
                      <a:r>
                        <a:rPr lang="fr-FR" sz="400" u="none" strike="noStrike">
                          <a:effectLst/>
                        </a:rPr>
                        <a:t>Matériel scenique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13 100,00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b"/>
                      <a:r>
                        <a:rPr lang="fr-FR" sz="400" u="none" strike="noStrike">
                          <a:effectLst/>
                        </a:rPr>
                        <a:t> </a:t>
                      </a:r>
                      <a:endParaRPr lang="fr-FR" sz="400" b="0" i="0" u="none" strike="noStrike">
                        <a:solidFill>
                          <a:srgbClr val="000000"/>
                        </a:solidFill>
                        <a:effectLst/>
                        <a:latin typeface="Verdana" panose="020B060403050404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Matériel scenique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b"/>
                      <a:r>
                        <a:rPr lang="fr-FR" sz="400" u="none" strike="noStrike">
                          <a:effectLst/>
                        </a:rPr>
                        <a:t> </a:t>
                      </a:r>
                      <a:endParaRPr lang="fr-FR" sz="400" b="0" i="0" u="none" strike="noStrike">
                        <a:solidFill>
                          <a:srgbClr val="000000"/>
                        </a:solidFill>
                        <a:effectLst/>
                        <a:latin typeface="Verdana" panose="020B0604030504040204" pitchFamily="34" charset="0"/>
                      </a:endParaRPr>
                    </a:p>
                  </a:txBody>
                  <a:tcPr marL="3982" marR="3982" marT="3982" marB="0" anchor="b"/>
                </a:tc>
                <a:extLst>
                  <a:ext uri="{0D108BD9-81ED-4DB2-BD59-A6C34878D82A}">
                    <a16:rowId xmlns:a16="http://schemas.microsoft.com/office/drawing/2014/main" val="1806662371"/>
                  </a:ext>
                </a:extLst>
              </a:tr>
              <a:tr h="212322">
                <a:tc>
                  <a:txBody>
                    <a:bodyPr/>
                    <a:lstStyle/>
                    <a:p>
                      <a:pPr algn="just" fontAlgn="ctr"/>
                      <a:r>
                        <a:rPr lang="fr-FR" sz="400" u="none" strike="noStrike">
                          <a:effectLst/>
                        </a:rPr>
                        <a:t>LOCATION Transport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10 000,00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Autres partenaires privés (à préciser)</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0,00 €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LOCATION Transport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18 000,00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Autres partenaires privés (à préciser)</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0,00 €</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2733828816"/>
                  </a:ext>
                </a:extLst>
              </a:tr>
              <a:tr h="151659">
                <a:tc>
                  <a:txBody>
                    <a:bodyPr/>
                    <a:lstStyle/>
                    <a:p>
                      <a:pPr algn="just" fontAlgn="ctr"/>
                      <a:r>
                        <a:rPr lang="fr-FR" sz="400" u="none" strike="noStrike">
                          <a:effectLst/>
                        </a:rPr>
                        <a:t>Autres charges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69 475,50 €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A préciser</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0,00 €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Autres charges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48 390,68 €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A préciser</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0,00 €</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4059506256"/>
                  </a:ext>
                </a:extLst>
              </a:tr>
              <a:tr h="151659">
                <a:tc>
                  <a:txBody>
                    <a:bodyPr/>
                    <a:lstStyle/>
                    <a:p>
                      <a:pPr algn="just" fontAlgn="ctr"/>
                      <a:r>
                        <a:rPr lang="fr-FR" sz="400" u="none" strike="noStrike">
                          <a:effectLst/>
                        </a:rPr>
                        <a:t>Charges de personnel direction et admin 1/2 T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7210,63</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A préciser</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0,00 €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Charges de personnel direction et admin 1/2 T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7210,63</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A préciser</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0,00 €</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551884942"/>
                  </a:ext>
                </a:extLst>
              </a:tr>
              <a:tr h="151659">
                <a:tc>
                  <a:txBody>
                    <a:bodyPr/>
                    <a:lstStyle/>
                    <a:p>
                      <a:pPr algn="just" fontAlgn="ctr"/>
                      <a:r>
                        <a:rPr lang="fr-FR" sz="400" u="none" strike="noStrike">
                          <a:effectLst/>
                        </a:rPr>
                        <a:t>Assurances, frais de gestion</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1188,00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AUTRES PRODUITS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121 450,00 €</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Assurances, frais de gestion</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1188,00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AUTRES PRODUITS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85 931,31 €</a:t>
                      </a:r>
                      <a:endParaRPr lang="fr-FR" sz="400" b="1"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2399466717"/>
                  </a:ext>
                </a:extLst>
              </a:tr>
              <a:tr h="145592">
                <a:tc>
                  <a:txBody>
                    <a:bodyPr/>
                    <a:lstStyle/>
                    <a:p>
                      <a:pPr algn="just" fontAlgn="ctr"/>
                      <a:r>
                        <a:rPr lang="fr-FR" sz="400" u="none" strike="noStrike">
                          <a:effectLst/>
                        </a:rPr>
                        <a:t>Chargé de communication et presse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5176,86</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Cotisations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250,00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Chargé de communication et presse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5176,86</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Cotisations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250,00</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4218806019"/>
                  </a:ext>
                </a:extLst>
              </a:tr>
              <a:tr h="145592">
                <a:tc>
                  <a:txBody>
                    <a:bodyPr/>
                    <a:lstStyle/>
                    <a:p>
                      <a:pPr algn="just" fontAlgn="ctr"/>
                      <a:r>
                        <a:rPr lang="fr-FR" sz="400" u="none" strike="noStrike">
                          <a:effectLst/>
                        </a:rPr>
                        <a:t>Autres dépenses Eclairagiste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8500,00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Dons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1200,00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Autres dépenses Eclairagiste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3200,00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Dons</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1200,00</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396637156"/>
                  </a:ext>
                </a:extLst>
              </a:tr>
              <a:tr h="206255">
                <a:tc>
                  <a:txBody>
                    <a:bodyPr/>
                    <a:lstStyle/>
                    <a:p>
                      <a:pPr algn="just" fontAlgn="ctr"/>
                      <a:r>
                        <a:rPr lang="fr-FR" sz="400" u="none" strike="noStrike">
                          <a:effectLst/>
                        </a:rPr>
                        <a:t>Création Parquet Scénographe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20000,00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Autres ressources (location parquet 16x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120000,00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Création Parquet Scénographe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3000,00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Autres ressources (location parquet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 </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3519327887"/>
                  </a:ext>
                </a:extLst>
              </a:tr>
              <a:tr h="145592">
                <a:tc>
                  <a:txBody>
                    <a:bodyPr/>
                    <a:lstStyle/>
                    <a:p>
                      <a:pPr algn="just" fontAlgn="ctr"/>
                      <a:r>
                        <a:rPr lang="fr-FR" sz="400" u="none" strike="noStrike">
                          <a:effectLst/>
                        </a:rPr>
                        <a:t>Sécurité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18400,00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b"/>
                      <a:r>
                        <a:rPr lang="fr-FR" sz="400" u="none" strike="noStrike">
                          <a:effectLst/>
                        </a:rPr>
                        <a:t>0,00</a:t>
                      </a:r>
                      <a:endParaRPr lang="fr-FR" sz="400" b="0" i="0" u="none" strike="noStrike">
                        <a:solidFill>
                          <a:srgbClr val="000000"/>
                        </a:solidFill>
                        <a:effectLst/>
                        <a:latin typeface="Verdana" panose="020B060403050404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Sécurité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18100,00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report à nouveau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b"/>
                      <a:r>
                        <a:rPr lang="fr-FR" sz="400" u="none" strike="noStrike">
                          <a:effectLst/>
                        </a:rPr>
                        <a:t>84481,31</a:t>
                      </a:r>
                      <a:endParaRPr lang="fr-FR" sz="400" b="0" i="0" u="none" strike="noStrike">
                        <a:solidFill>
                          <a:srgbClr val="000000"/>
                        </a:solidFill>
                        <a:effectLst/>
                        <a:latin typeface="Verdana" panose="020B0604030504040204" pitchFamily="34" charset="0"/>
                      </a:endParaRPr>
                    </a:p>
                  </a:txBody>
                  <a:tcPr marL="3982" marR="3982" marT="3982" marB="0" anchor="b"/>
                </a:tc>
                <a:extLst>
                  <a:ext uri="{0D108BD9-81ED-4DB2-BD59-A6C34878D82A}">
                    <a16:rowId xmlns:a16="http://schemas.microsoft.com/office/drawing/2014/main" val="1664656134"/>
                  </a:ext>
                </a:extLst>
              </a:tr>
              <a:tr h="151659">
                <a:tc>
                  <a:txBody>
                    <a:bodyPr/>
                    <a:lstStyle/>
                    <a:p>
                      <a:pPr algn="just" fontAlgn="ctr"/>
                      <a:r>
                        <a:rPr lang="fr-FR" sz="400" u="none" strike="noStrike">
                          <a:effectLst/>
                        </a:rPr>
                        <a:t>Sureté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9000,00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0,00</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Sureté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10515,18</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 </a:t>
                      </a:r>
                      <a:endParaRPr lang="fr-FR" sz="400" b="0"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400" u="none" strike="noStrike">
                          <a:effectLst/>
                        </a:rPr>
                        <a:t>0,00</a:t>
                      </a:r>
                      <a:endParaRPr lang="fr-FR" sz="400" b="0"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1962861632"/>
                  </a:ext>
                </a:extLst>
              </a:tr>
              <a:tr h="188056">
                <a:tc>
                  <a:txBody>
                    <a:bodyPr/>
                    <a:lstStyle/>
                    <a:p>
                      <a:pPr algn="just" fontAlgn="ctr"/>
                      <a:r>
                        <a:rPr lang="fr-FR" sz="400" u="none" strike="noStrike">
                          <a:effectLst/>
                        </a:rPr>
                        <a:t>TOTAL DES CHARGES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295 087,03 €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TOTAL DES PRODUITS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379 568,33 €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just" fontAlgn="ctr"/>
                      <a:r>
                        <a:rPr lang="fr-FR" sz="400" u="none" strike="noStrike">
                          <a:effectLst/>
                        </a:rPr>
                        <a:t>TOTAL DES CHARGES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248 732,97 €</a:t>
                      </a:r>
                      <a:endParaRPr lang="fr-FR" sz="500" b="1" i="0" u="none" strike="noStrike">
                        <a:solidFill>
                          <a:srgbClr val="000000"/>
                        </a:solidFill>
                        <a:effectLst/>
                        <a:latin typeface="Verdana" panose="020B0604030504040204" pitchFamily="34" charset="0"/>
                      </a:endParaRPr>
                    </a:p>
                  </a:txBody>
                  <a:tcPr marL="3982" marR="3982" marT="3982" marB="0" anchor="ctr"/>
                </a:tc>
                <a:tc>
                  <a:txBody>
                    <a:bodyPr/>
                    <a:lstStyle/>
                    <a:p>
                      <a:pPr algn="just" fontAlgn="ctr"/>
                      <a:r>
                        <a:rPr lang="fr-FR" sz="400" u="none" strike="noStrike">
                          <a:effectLst/>
                        </a:rPr>
                        <a:t>TOTAL DES PRODUITS</a:t>
                      </a:r>
                      <a:endParaRPr lang="fr-FR" sz="400" b="1" i="0" u="none" strike="noStrike">
                        <a:solidFill>
                          <a:srgbClr val="000000"/>
                        </a:solidFill>
                        <a:effectLst/>
                        <a:latin typeface="Verdana" panose="020B0604030504040204" pitchFamily="34" charset="0"/>
                      </a:endParaRPr>
                    </a:p>
                  </a:txBody>
                  <a:tcPr marL="3982" marR="3982" marT="3982" marB="0" anchor="ctr"/>
                </a:tc>
                <a:tc>
                  <a:txBody>
                    <a:bodyPr/>
                    <a:lstStyle/>
                    <a:p>
                      <a:pPr algn="r" fontAlgn="ctr"/>
                      <a:r>
                        <a:rPr lang="fr-FR" sz="500" u="none" strike="noStrike">
                          <a:effectLst/>
                        </a:rPr>
                        <a:t>248 732,97 €</a:t>
                      </a:r>
                      <a:endParaRPr lang="fr-FR" sz="500" b="1" i="0" u="none" strike="noStrike">
                        <a:solidFill>
                          <a:srgbClr val="000000"/>
                        </a:solidFill>
                        <a:effectLst/>
                        <a:latin typeface="Verdana" panose="020B0604030504040204" pitchFamily="34" charset="0"/>
                      </a:endParaRPr>
                    </a:p>
                  </a:txBody>
                  <a:tcPr marL="3982" marR="3982" marT="3982" marB="0" anchor="ctr"/>
                </a:tc>
                <a:extLst>
                  <a:ext uri="{0D108BD9-81ED-4DB2-BD59-A6C34878D82A}">
                    <a16:rowId xmlns:a16="http://schemas.microsoft.com/office/drawing/2014/main" val="3578993806"/>
                  </a:ext>
                </a:extLst>
              </a:tr>
              <a:tr h="145592">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extLst>
                  <a:ext uri="{0D108BD9-81ED-4DB2-BD59-A6C34878D82A}">
                    <a16:rowId xmlns:a16="http://schemas.microsoft.com/office/drawing/2014/main" val="3942869893"/>
                  </a:ext>
                </a:extLst>
              </a:tr>
              <a:tr h="145592">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extLst>
                  <a:ext uri="{0D108BD9-81ED-4DB2-BD59-A6C34878D82A}">
                    <a16:rowId xmlns:a16="http://schemas.microsoft.com/office/drawing/2014/main" val="2014758534"/>
                  </a:ext>
                </a:extLst>
              </a:tr>
              <a:tr h="284644">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r>
                        <a:rPr lang="fr-FR" sz="600" u="none" strike="noStrike">
                          <a:effectLst/>
                        </a:rPr>
                        <a:t>report à nouveau </a:t>
                      </a:r>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r" fontAlgn="b"/>
                      <a:r>
                        <a:rPr lang="fr-FR" sz="600" u="none" strike="noStrike">
                          <a:effectLst/>
                        </a:rPr>
                        <a:t>84 481,31 €</a:t>
                      </a:r>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l" fontAlgn="b"/>
                      <a:endParaRPr lang="fr-FR" sz="600" b="0" i="0" u="none" strike="noStrike">
                        <a:solidFill>
                          <a:srgbClr val="000000"/>
                        </a:solidFill>
                        <a:effectLst/>
                        <a:latin typeface="Calibri" panose="020F0502020204030204" pitchFamily="34" charset="0"/>
                      </a:endParaRPr>
                    </a:p>
                  </a:txBody>
                  <a:tcPr marL="3982" marR="3982" marT="3982" marB="0" anchor="b"/>
                </a:tc>
                <a:tc>
                  <a:txBody>
                    <a:bodyPr/>
                    <a:lstStyle/>
                    <a:p>
                      <a:pPr algn="r" fontAlgn="b"/>
                      <a:r>
                        <a:rPr lang="fr-FR" sz="600" u="none" strike="noStrike">
                          <a:effectLst/>
                        </a:rPr>
                        <a:t>0,00 €</a:t>
                      </a:r>
                      <a:endParaRPr lang="fr-FR" sz="600" b="0" i="0" u="none" strike="noStrike">
                        <a:solidFill>
                          <a:srgbClr val="FFFFFF"/>
                        </a:solidFill>
                        <a:effectLst/>
                        <a:latin typeface="Calibri" panose="020F0502020204030204" pitchFamily="34" charset="0"/>
                      </a:endParaRPr>
                    </a:p>
                  </a:txBody>
                  <a:tcPr marL="3982" marR="3982" marT="3982" marB="0" anchor="b"/>
                </a:tc>
                <a:tc>
                  <a:txBody>
                    <a:bodyPr/>
                    <a:lstStyle/>
                    <a:p>
                      <a:pPr algn="l" fontAlgn="b"/>
                      <a:endParaRPr lang="fr-FR" sz="600" b="0" i="0" u="none" strike="noStrike" dirty="0">
                        <a:solidFill>
                          <a:srgbClr val="FFFFFF"/>
                        </a:solidFill>
                        <a:effectLst/>
                        <a:latin typeface="Calibri" panose="020F0502020204030204" pitchFamily="34" charset="0"/>
                      </a:endParaRPr>
                    </a:p>
                  </a:txBody>
                  <a:tcPr marL="3982" marR="3982" marT="3982" marB="0" anchor="b"/>
                </a:tc>
                <a:extLst>
                  <a:ext uri="{0D108BD9-81ED-4DB2-BD59-A6C34878D82A}">
                    <a16:rowId xmlns:a16="http://schemas.microsoft.com/office/drawing/2014/main" val="3528459395"/>
                  </a:ext>
                </a:extLst>
              </a:tr>
            </a:tbl>
          </a:graphicData>
        </a:graphic>
      </p:graphicFrame>
      <p:sp>
        <p:nvSpPr>
          <p:cNvPr id="8" name="ZoneTexte 7">
            <a:extLst>
              <a:ext uri="{FF2B5EF4-FFF2-40B4-BE49-F238E27FC236}">
                <a16:creationId xmlns:a16="http://schemas.microsoft.com/office/drawing/2014/main" id="{2C21DA53-A9DC-4A11-AD3C-CD0644222497}"/>
              </a:ext>
            </a:extLst>
          </p:cNvPr>
          <p:cNvSpPr txBox="1"/>
          <p:nvPr/>
        </p:nvSpPr>
        <p:spPr>
          <a:xfrm>
            <a:off x="2017057" y="493059"/>
            <a:ext cx="2106707" cy="523220"/>
          </a:xfrm>
          <a:prstGeom prst="rect">
            <a:avLst/>
          </a:prstGeom>
          <a:noFill/>
        </p:spPr>
        <p:txBody>
          <a:bodyPr wrap="square" rtlCol="0">
            <a:spAutoFit/>
          </a:bodyPr>
          <a:lstStyle/>
          <a:p>
            <a:r>
              <a:rPr lang="fr-FR" sz="2800" dirty="0"/>
              <a:t>ANNEXE </a:t>
            </a:r>
          </a:p>
        </p:txBody>
      </p:sp>
    </p:spTree>
    <p:extLst>
      <p:ext uri="{BB962C8B-B14F-4D97-AF65-F5344CB8AC3E}">
        <p14:creationId xmlns:p14="http://schemas.microsoft.com/office/powerpoint/2010/main" val="247691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BD8334-4592-46AE-A533-B042177B00B9}"/>
              </a:ext>
            </a:extLst>
          </p:cNvPr>
          <p:cNvSpPr>
            <a:spLocks noGrp="1"/>
          </p:cNvSpPr>
          <p:nvPr>
            <p:ph type="title"/>
          </p:nvPr>
        </p:nvSpPr>
        <p:spPr/>
        <p:txBody>
          <a:bodyPr/>
          <a:lstStyle/>
          <a:p>
            <a:r>
              <a:rPr lang="fr-FR" dirty="0"/>
              <a:t>Un projet écologique </a:t>
            </a:r>
          </a:p>
        </p:txBody>
      </p:sp>
      <p:sp>
        <p:nvSpPr>
          <p:cNvPr id="3" name="Espace réservé du contenu 2">
            <a:extLst>
              <a:ext uri="{FF2B5EF4-FFF2-40B4-BE49-F238E27FC236}">
                <a16:creationId xmlns:a16="http://schemas.microsoft.com/office/drawing/2014/main" id="{8FB9C735-F167-43EA-AD67-23C60012D75D}"/>
              </a:ext>
            </a:extLst>
          </p:cNvPr>
          <p:cNvSpPr>
            <a:spLocks noGrp="1"/>
          </p:cNvSpPr>
          <p:nvPr>
            <p:ph idx="1"/>
          </p:nvPr>
        </p:nvSpPr>
        <p:spPr/>
        <p:txBody>
          <a:bodyPr>
            <a:normAutofit/>
          </a:bodyPr>
          <a:lstStyle/>
          <a:p>
            <a:r>
              <a:rPr lang="fr-FR" sz="1600" dirty="0"/>
              <a:t>Le théâtre est un art complexe et multiple qui créée la catharsis. Il s’adresse le plus souvent aux populations des villes et s’organise dans des espaces éloignés des bourgs et bourgades rurales. </a:t>
            </a:r>
            <a:br>
              <a:rPr lang="fr-FR" sz="1600" dirty="0"/>
            </a:br>
            <a:r>
              <a:rPr lang="fr-FR" sz="1600" dirty="0"/>
              <a:t>LECTURES</a:t>
            </a:r>
            <a:r>
              <a:rPr lang="fr-FR" sz="2800" dirty="0">
                <a:solidFill>
                  <a:srgbClr val="FF0000"/>
                </a:solidFill>
                <a:latin typeface="Garamond" panose="02020404030301010803" pitchFamily="18" charset="0"/>
              </a:rPr>
              <a:t>&amp;</a:t>
            </a:r>
            <a:r>
              <a:rPr lang="fr-FR" sz="1600" dirty="0"/>
              <a:t>LECTEURS propose de rapprocher les populations éloignées en leur offrant la possibilité d’entrer dans un lieu itinérant et historique de l’animation festive et de s’attarder au plaisir de la découverte de multitudes d’aspect de la lecture à haute voix par des artistes de toutes nature. Théâtre, cuisine, jazz, marionnettes, sport, politique, justice, nature, environnement, </a:t>
            </a:r>
            <a:r>
              <a:rPr lang="fr-FR" sz="1600" dirty="0" err="1"/>
              <a:t>synbiocène</a:t>
            </a:r>
            <a:r>
              <a:rPr lang="fr-FR" sz="1600" dirty="0"/>
              <a:t>. </a:t>
            </a:r>
          </a:p>
          <a:p>
            <a:endParaRPr lang="fr-FR" sz="1600" dirty="0"/>
          </a:p>
          <a:p>
            <a:r>
              <a:rPr lang="fr-FR" sz="1600" dirty="0"/>
              <a:t>Des textes du théâtre accolés aux réalités des arts et de l’environnement. La joie du partage et du vivre en commun autour de l »émotion que provoquent les artistes. Rires, tristesse, joie, partage, amitiés, amour et révolte. </a:t>
            </a:r>
          </a:p>
          <a:p>
            <a:r>
              <a:rPr lang="fr-FR" sz="1600" dirty="0"/>
              <a:t>Tout le projet tend vers une </a:t>
            </a:r>
            <a:r>
              <a:rPr lang="fr-FR" sz="1600" dirty="0" err="1"/>
              <a:t>utilsation</a:t>
            </a:r>
            <a:r>
              <a:rPr lang="fr-FR" sz="1600" dirty="0"/>
              <a:t> maximale des ressources les moins gourmandes en bilan carbone avec les énergies vertes et appareils faibles consommation. </a:t>
            </a:r>
          </a:p>
          <a:p>
            <a:endParaRPr lang="fr-FR" sz="1600" dirty="0"/>
          </a:p>
          <a:p>
            <a:endParaRPr lang="fr-FR" sz="1600" dirty="0"/>
          </a:p>
        </p:txBody>
      </p:sp>
    </p:spTree>
    <p:extLst>
      <p:ext uri="{BB962C8B-B14F-4D97-AF65-F5344CB8AC3E}">
        <p14:creationId xmlns:p14="http://schemas.microsoft.com/office/powerpoint/2010/main" val="3477283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57EE79-7767-493E-9551-861EA11FF794}"/>
              </a:ext>
            </a:extLst>
          </p:cNvPr>
          <p:cNvSpPr>
            <a:spLocks noGrp="1"/>
          </p:cNvSpPr>
          <p:nvPr>
            <p:ph type="title"/>
          </p:nvPr>
        </p:nvSpPr>
        <p:spPr/>
        <p:txBody>
          <a:bodyPr/>
          <a:lstStyle/>
          <a:p>
            <a:r>
              <a:rPr lang="fr-FR" dirty="0"/>
              <a:t>une scénographie originale </a:t>
            </a:r>
          </a:p>
        </p:txBody>
      </p:sp>
      <p:sp>
        <p:nvSpPr>
          <p:cNvPr id="3" name="Espace réservé du contenu 2">
            <a:extLst>
              <a:ext uri="{FF2B5EF4-FFF2-40B4-BE49-F238E27FC236}">
                <a16:creationId xmlns:a16="http://schemas.microsoft.com/office/drawing/2014/main" id="{59E98E91-D65F-4189-8DA7-67CA666B0FF4}"/>
              </a:ext>
            </a:extLst>
          </p:cNvPr>
          <p:cNvSpPr>
            <a:spLocks noGrp="1"/>
          </p:cNvSpPr>
          <p:nvPr>
            <p:ph sz="half" idx="1"/>
          </p:nvPr>
        </p:nvSpPr>
        <p:spPr/>
        <p:txBody>
          <a:bodyPr/>
          <a:lstStyle/>
          <a:p>
            <a:r>
              <a:rPr lang="fr-FR" dirty="0"/>
              <a:t>6 à 25 artistes lisent ou jouent des extraits, des scènes, des scénarii , des </a:t>
            </a:r>
            <a:r>
              <a:rPr lang="fr-FR" dirty="0" err="1"/>
              <a:t>pitchs</a:t>
            </a:r>
            <a:r>
              <a:rPr lang="fr-FR" dirty="0"/>
              <a:t>, des recettes de cuisine,  des exposés sur le jazz, de marionnettes, de la symbiocène. </a:t>
            </a:r>
          </a:p>
          <a:p>
            <a:r>
              <a:rPr lang="fr-FR" dirty="0"/>
              <a:t>Les spectateurs par grappes de 12 à 15 prennent place devant eux et passent de séquences en séquences d’une histoire à l’autre</a:t>
            </a:r>
          </a:p>
          <a:p>
            <a:r>
              <a:rPr lang="fr-FR" dirty="0"/>
              <a:t>3 formules : en bals 6 à 8 tables , en festins 20 tables et en goûters pour les plus jeunes 5 tables  </a:t>
            </a:r>
          </a:p>
        </p:txBody>
      </p:sp>
      <p:pic>
        <p:nvPicPr>
          <p:cNvPr id="6" name="Espace réservé du contenu 5">
            <a:extLst>
              <a:ext uri="{FF2B5EF4-FFF2-40B4-BE49-F238E27FC236}">
                <a16:creationId xmlns:a16="http://schemas.microsoft.com/office/drawing/2014/main" id="{4A59EA91-CE78-4FA0-B8E1-17D19503497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81570" y="2197493"/>
            <a:ext cx="5614520" cy="2807260"/>
          </a:xfrm>
        </p:spPr>
      </p:pic>
    </p:spTree>
    <p:extLst>
      <p:ext uri="{BB962C8B-B14F-4D97-AF65-F5344CB8AC3E}">
        <p14:creationId xmlns:p14="http://schemas.microsoft.com/office/powerpoint/2010/main" val="2770242200"/>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C3F3E3-0DDB-47FF-B79A-6F44677D358D}"/>
              </a:ext>
            </a:extLst>
          </p:cNvPr>
          <p:cNvSpPr>
            <a:spLocks noGrp="1"/>
          </p:cNvSpPr>
          <p:nvPr>
            <p:ph type="title"/>
          </p:nvPr>
        </p:nvSpPr>
        <p:spPr/>
        <p:txBody>
          <a:bodyPr/>
          <a:lstStyle/>
          <a:p>
            <a:r>
              <a:rPr lang="fr-FR" dirty="0"/>
              <a:t>Un parquet de bal pour lieu d’accueil </a:t>
            </a:r>
          </a:p>
        </p:txBody>
      </p:sp>
      <p:pic>
        <p:nvPicPr>
          <p:cNvPr id="6" name="Espace réservé du contenu 5">
            <a:extLst>
              <a:ext uri="{FF2B5EF4-FFF2-40B4-BE49-F238E27FC236}">
                <a16:creationId xmlns:a16="http://schemas.microsoft.com/office/drawing/2014/main" id="{584C04D3-6F62-49B9-9EEA-03E79E794C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7478" y="2009460"/>
            <a:ext cx="5195888" cy="3896916"/>
          </a:xfrm>
        </p:spPr>
      </p:pic>
      <p:sp>
        <p:nvSpPr>
          <p:cNvPr id="4" name="Espace réservé du texte 3">
            <a:extLst>
              <a:ext uri="{FF2B5EF4-FFF2-40B4-BE49-F238E27FC236}">
                <a16:creationId xmlns:a16="http://schemas.microsoft.com/office/drawing/2014/main" id="{8F8A4EF8-D069-46B4-A2A3-0488B0059551}"/>
              </a:ext>
            </a:extLst>
          </p:cNvPr>
          <p:cNvSpPr>
            <a:spLocks noGrp="1"/>
          </p:cNvSpPr>
          <p:nvPr>
            <p:ph type="body" sz="half" idx="2"/>
          </p:nvPr>
        </p:nvSpPr>
        <p:spPr/>
        <p:txBody>
          <a:bodyPr>
            <a:normAutofit lnSpcReduction="10000"/>
          </a:bodyPr>
          <a:lstStyle/>
          <a:p>
            <a:r>
              <a:rPr lang="fr-FR" dirty="0"/>
              <a:t>A la manière des bals d’antan un parquet sert de lieu de spectacle où sont disposés les tables, les chaises et les bancs des spectateurs. </a:t>
            </a:r>
          </a:p>
          <a:p>
            <a:r>
              <a:rPr lang="fr-FR" dirty="0"/>
              <a:t>Toutes les 6 à 8 minutes une cloche de manège ou des musiciens donne le temps aux spectateurs de choisir leur table, leurs artistes en échange d’un jeton, comme au manège. </a:t>
            </a:r>
          </a:p>
          <a:p>
            <a:r>
              <a:rPr lang="fr-FR" dirty="0"/>
              <a:t>On peut changer de table ou prolonger son écoute sur la même table</a:t>
            </a:r>
          </a:p>
        </p:txBody>
      </p:sp>
    </p:spTree>
    <p:extLst>
      <p:ext uri="{BB962C8B-B14F-4D97-AF65-F5344CB8AC3E}">
        <p14:creationId xmlns:p14="http://schemas.microsoft.com/office/powerpoint/2010/main" val="2364432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85BF14-5C3A-44CF-9077-B480EFCB8B0A}"/>
              </a:ext>
            </a:extLst>
          </p:cNvPr>
          <p:cNvSpPr>
            <a:spLocks noGrp="1"/>
          </p:cNvSpPr>
          <p:nvPr>
            <p:ph type="title"/>
          </p:nvPr>
        </p:nvSpPr>
        <p:spPr/>
        <p:txBody>
          <a:bodyPr/>
          <a:lstStyle/>
          <a:p>
            <a:r>
              <a:rPr lang="fr-FR" dirty="0"/>
              <a:t>Une itinérance facile </a:t>
            </a:r>
          </a:p>
        </p:txBody>
      </p:sp>
      <p:pic>
        <p:nvPicPr>
          <p:cNvPr id="1028" name="Picture 4">
            <a:extLst>
              <a:ext uri="{FF2B5EF4-FFF2-40B4-BE49-F238E27FC236}">
                <a16:creationId xmlns:a16="http://schemas.microsoft.com/office/drawing/2014/main" id="{84C6A66A-5A67-45A8-9D9C-C164ED943C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84725" y="2272456"/>
            <a:ext cx="5195888" cy="2922687"/>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3">
            <a:extLst>
              <a:ext uri="{FF2B5EF4-FFF2-40B4-BE49-F238E27FC236}">
                <a16:creationId xmlns:a16="http://schemas.microsoft.com/office/drawing/2014/main" id="{78EF6D4B-D467-4099-A6DC-14706B45223C}"/>
              </a:ext>
            </a:extLst>
          </p:cNvPr>
          <p:cNvSpPr>
            <a:spLocks noGrp="1"/>
          </p:cNvSpPr>
          <p:nvPr>
            <p:ph type="body" sz="half" idx="2"/>
          </p:nvPr>
        </p:nvSpPr>
        <p:spPr>
          <a:xfrm>
            <a:off x="1154955" y="3129281"/>
            <a:ext cx="3401062" cy="1066202"/>
          </a:xfrm>
        </p:spPr>
        <p:txBody>
          <a:bodyPr>
            <a:normAutofit fontScale="70000" lnSpcReduction="20000"/>
          </a:bodyPr>
          <a:lstStyle/>
          <a:p>
            <a:r>
              <a:rPr lang="fr-FR" dirty="0"/>
              <a:t>Le parquet se démonte et se remonte sur les places et dans les champs. Il est mobile et peut ouvrir à beaucoup d’activités . </a:t>
            </a:r>
          </a:p>
          <a:p>
            <a:r>
              <a:rPr lang="fr-FR" dirty="0"/>
              <a:t>Des bals , des concerts , des résidences d’artistes, des spectacles en tout genre . Bourges 2028 s’exporte grâce à ce local mobile. </a:t>
            </a:r>
          </a:p>
        </p:txBody>
      </p:sp>
    </p:spTree>
    <p:extLst>
      <p:ext uri="{BB962C8B-B14F-4D97-AF65-F5344CB8AC3E}">
        <p14:creationId xmlns:p14="http://schemas.microsoft.com/office/powerpoint/2010/main" val="2605618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C988854-DB73-40F2-A212-35A6AFE1DDE3}"/>
              </a:ext>
            </a:extLst>
          </p:cNvPr>
          <p:cNvSpPr>
            <a:spLocks noGrp="1"/>
          </p:cNvSpPr>
          <p:nvPr>
            <p:ph type="title"/>
          </p:nvPr>
        </p:nvSpPr>
        <p:spPr/>
        <p:txBody>
          <a:bodyPr/>
          <a:lstStyle/>
          <a:p>
            <a:r>
              <a:rPr lang="fr-FR" dirty="0"/>
              <a:t>reconstruire un bal parquet </a:t>
            </a:r>
          </a:p>
        </p:txBody>
      </p:sp>
      <p:pic>
        <p:nvPicPr>
          <p:cNvPr id="11" name="Espace réservé pour une image  10">
            <a:extLst>
              <a:ext uri="{FF2B5EF4-FFF2-40B4-BE49-F238E27FC236}">
                <a16:creationId xmlns:a16="http://schemas.microsoft.com/office/drawing/2014/main" id="{06B97135-0420-4025-8DBD-60EE6B74448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4532" t="30305" r="48745" b="30788"/>
          <a:stretch/>
        </p:blipFill>
        <p:spPr>
          <a:xfrm rot="5400000">
            <a:off x="8014317" y="21081"/>
            <a:ext cx="1508312" cy="2631814"/>
          </a:xfrm>
        </p:spPr>
      </p:pic>
      <p:sp>
        <p:nvSpPr>
          <p:cNvPr id="7" name="Espace réservé du texte 6">
            <a:extLst>
              <a:ext uri="{FF2B5EF4-FFF2-40B4-BE49-F238E27FC236}">
                <a16:creationId xmlns:a16="http://schemas.microsoft.com/office/drawing/2014/main" id="{AD01C1CE-6E6B-4643-8BB2-A43485828C0E}"/>
              </a:ext>
            </a:extLst>
          </p:cNvPr>
          <p:cNvSpPr>
            <a:spLocks noGrp="1"/>
          </p:cNvSpPr>
          <p:nvPr>
            <p:ph type="body" sz="half" idx="2"/>
          </p:nvPr>
        </p:nvSpPr>
        <p:spPr/>
        <p:txBody>
          <a:bodyPr>
            <a:noAutofit/>
          </a:bodyPr>
          <a:lstStyle/>
          <a:p>
            <a:pPr marL="171450" indent="-171450">
              <a:buFont typeface="Arial" panose="020B0604020202020204" pitchFamily="34" charset="0"/>
              <a:buChar char="•"/>
            </a:pPr>
            <a:r>
              <a:rPr lang="fr-FR" sz="1000" dirty="0"/>
              <a:t>Plusieurs exemplaires existent dont un classé monument historique à SAINT ARNOULT dans les Yvelines. </a:t>
            </a:r>
            <a:br>
              <a:rPr lang="fr-FR" sz="1000" dirty="0"/>
            </a:br>
            <a:r>
              <a:rPr lang="fr-FR" sz="1000" dirty="0"/>
              <a:t>Celui de VATAN , a été inventorié par les services de la Région Centre le 3 septembre 2025. </a:t>
            </a:r>
            <a:br>
              <a:rPr lang="fr-FR" sz="1000" dirty="0"/>
            </a:br>
            <a:r>
              <a:rPr lang="fr-FR" sz="1000" dirty="0"/>
              <a:t>Le musée des arts forains en possède plusieurs qui toute fois n’ont pas été remontés. </a:t>
            </a:r>
          </a:p>
          <a:p>
            <a:pPr marL="171450" indent="-171450">
              <a:buFont typeface="Arial" panose="020B0604020202020204" pitchFamily="34" charset="0"/>
              <a:buChar char="•"/>
            </a:pPr>
            <a:r>
              <a:rPr lang="fr-FR" sz="1000" dirty="0"/>
              <a:t>Les bals parquet étaient construits à ROUVRES LES BOIS par l’entreprise Martin. L’idée est de trouver une menuiserie qui accepterait de fabriquer un nouvelle exemplaire en prenant en charge une partie de mécénat. Les organismes de formations à la menuiserie sont sollicités. </a:t>
            </a:r>
          </a:p>
        </p:txBody>
      </p:sp>
      <p:pic>
        <p:nvPicPr>
          <p:cNvPr id="3" name="Image 2">
            <a:extLst>
              <a:ext uri="{FF2B5EF4-FFF2-40B4-BE49-F238E27FC236}">
                <a16:creationId xmlns:a16="http://schemas.microsoft.com/office/drawing/2014/main" id="{F6CA66E1-C578-4CC1-A3C9-2CD9CE527988}"/>
              </a:ext>
            </a:extLst>
          </p:cNvPr>
          <p:cNvPicPr>
            <a:picLocks noChangeAspect="1"/>
          </p:cNvPicPr>
          <p:nvPr/>
        </p:nvPicPr>
        <p:blipFill rotWithShape="1">
          <a:blip r:embed="rId3">
            <a:extLst>
              <a:ext uri="{28A0092B-C50C-407E-A947-70E740481C1C}">
                <a14:useLocalDpi xmlns:a14="http://schemas.microsoft.com/office/drawing/2010/main" val="0"/>
              </a:ext>
            </a:extLst>
          </a:blip>
          <a:srcRect t="5066" b="17524"/>
          <a:stretch/>
        </p:blipFill>
        <p:spPr>
          <a:xfrm>
            <a:off x="3944475" y="1007536"/>
            <a:ext cx="2266950" cy="2339788"/>
          </a:xfrm>
          <a:prstGeom prst="rect">
            <a:avLst/>
          </a:prstGeom>
        </p:spPr>
      </p:pic>
      <p:pic>
        <p:nvPicPr>
          <p:cNvPr id="6" name="Image 5">
            <a:extLst>
              <a:ext uri="{FF2B5EF4-FFF2-40B4-BE49-F238E27FC236}">
                <a16:creationId xmlns:a16="http://schemas.microsoft.com/office/drawing/2014/main" id="{644A18E5-0152-4A22-A485-887BD7E9C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956" y="1862965"/>
            <a:ext cx="2162165" cy="2882887"/>
          </a:xfrm>
          <a:prstGeom prst="rect">
            <a:avLst/>
          </a:prstGeom>
        </p:spPr>
      </p:pic>
      <p:pic>
        <p:nvPicPr>
          <p:cNvPr id="9" name="Image 8">
            <a:extLst>
              <a:ext uri="{FF2B5EF4-FFF2-40B4-BE49-F238E27FC236}">
                <a16:creationId xmlns:a16="http://schemas.microsoft.com/office/drawing/2014/main" id="{F870C849-74A2-449F-9FA7-B82FAA647F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6097" y="2644032"/>
            <a:ext cx="2838916" cy="2129187"/>
          </a:xfrm>
          <a:prstGeom prst="rect">
            <a:avLst/>
          </a:prstGeom>
        </p:spPr>
      </p:pic>
    </p:spTree>
    <p:extLst>
      <p:ext uri="{BB962C8B-B14F-4D97-AF65-F5344CB8AC3E}">
        <p14:creationId xmlns:p14="http://schemas.microsoft.com/office/powerpoint/2010/main" val="2050424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A95D673-73D7-4B00-B022-FD6117DE6331}"/>
              </a:ext>
            </a:extLst>
          </p:cNvPr>
          <p:cNvSpPr>
            <a:spLocks noGrp="1"/>
          </p:cNvSpPr>
          <p:nvPr>
            <p:ph type="title"/>
          </p:nvPr>
        </p:nvSpPr>
        <p:spPr/>
        <p:txBody>
          <a:bodyPr/>
          <a:lstStyle/>
          <a:p>
            <a:r>
              <a:rPr lang="fr-FR" dirty="0"/>
              <a:t>des artistes</a:t>
            </a:r>
            <a:br>
              <a:rPr lang="fr-FR" dirty="0"/>
            </a:br>
            <a:r>
              <a:rPr lang="fr-FR" sz="1000" dirty="0"/>
              <a:t>Comédiens, musiciens, danseurs, auteurs, marionnettistes, cuisiniers, magiciens, cinéastes, pilotes de courses, d’avions, écologues,  </a:t>
            </a:r>
            <a:br>
              <a:rPr lang="fr-FR" sz="1000" dirty="0"/>
            </a:br>
            <a:r>
              <a:rPr lang="fr-FR" sz="1000" dirty="0"/>
              <a:t>Des sujets aussi divers que le permet la culture ….</a:t>
            </a:r>
            <a:r>
              <a:rPr lang="fr-FR" sz="1000" dirty="0" err="1"/>
              <a:t>etc</a:t>
            </a:r>
            <a:r>
              <a:rPr lang="fr-FR" sz="1000" dirty="0"/>
              <a:t>…..</a:t>
            </a:r>
            <a:endParaRPr lang="fr-FR" dirty="0"/>
          </a:p>
        </p:txBody>
      </p:sp>
      <p:pic>
        <p:nvPicPr>
          <p:cNvPr id="9" name="Espace réservé du contenu 8">
            <a:extLst>
              <a:ext uri="{FF2B5EF4-FFF2-40B4-BE49-F238E27FC236}">
                <a16:creationId xmlns:a16="http://schemas.microsoft.com/office/drawing/2014/main" id="{B69C3413-5736-4E02-8645-2EAA1A9EE40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03313" y="2801948"/>
            <a:ext cx="4006569" cy="3004927"/>
          </a:xfrm>
        </p:spPr>
      </p:pic>
      <p:pic>
        <p:nvPicPr>
          <p:cNvPr id="11" name="Espace réservé du contenu 10">
            <a:extLst>
              <a:ext uri="{FF2B5EF4-FFF2-40B4-BE49-F238E27FC236}">
                <a16:creationId xmlns:a16="http://schemas.microsoft.com/office/drawing/2014/main" id="{227D5200-E6F2-4B9F-A97B-3A906F9A2EC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54674" y="2787413"/>
            <a:ext cx="4848865" cy="3019462"/>
          </a:xfrm>
        </p:spPr>
      </p:pic>
    </p:spTree>
    <p:extLst>
      <p:ext uri="{BB962C8B-B14F-4D97-AF65-F5344CB8AC3E}">
        <p14:creationId xmlns:p14="http://schemas.microsoft.com/office/powerpoint/2010/main" val="1604728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1D4A005-60AA-4EAA-816C-1CEA41473282}"/>
              </a:ext>
            </a:extLst>
          </p:cNvPr>
          <p:cNvSpPr>
            <a:spLocks noGrp="1"/>
          </p:cNvSpPr>
          <p:nvPr>
            <p:ph type="title"/>
          </p:nvPr>
        </p:nvSpPr>
        <p:spPr/>
        <p:txBody>
          <a:bodyPr/>
          <a:lstStyle/>
          <a:p>
            <a:r>
              <a:rPr lang="fr-FR" dirty="0"/>
              <a:t>Un territoire à investir, des partenaires européens </a:t>
            </a:r>
          </a:p>
        </p:txBody>
      </p:sp>
      <p:pic>
        <p:nvPicPr>
          <p:cNvPr id="9" name="Espace réservé du contenu 8">
            <a:extLst>
              <a:ext uri="{FF2B5EF4-FFF2-40B4-BE49-F238E27FC236}">
                <a16:creationId xmlns:a16="http://schemas.microsoft.com/office/drawing/2014/main" id="{C6FE72B1-E51E-458C-A08D-C997EF5D8D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1335" y="550898"/>
            <a:ext cx="2840245" cy="3510114"/>
          </a:xfrm>
        </p:spPr>
      </p:pic>
      <p:sp>
        <p:nvSpPr>
          <p:cNvPr id="7" name="Espace réservé du texte 6">
            <a:extLst>
              <a:ext uri="{FF2B5EF4-FFF2-40B4-BE49-F238E27FC236}">
                <a16:creationId xmlns:a16="http://schemas.microsoft.com/office/drawing/2014/main" id="{42CBF684-180B-4A27-ABE8-4E592F21AFDE}"/>
              </a:ext>
            </a:extLst>
          </p:cNvPr>
          <p:cNvSpPr>
            <a:spLocks noGrp="1"/>
          </p:cNvSpPr>
          <p:nvPr>
            <p:ph type="body" sz="half" idx="2"/>
          </p:nvPr>
        </p:nvSpPr>
        <p:spPr/>
        <p:txBody>
          <a:bodyPr>
            <a:normAutofit fontScale="92500" lnSpcReduction="10000"/>
          </a:bodyPr>
          <a:lstStyle/>
          <a:p>
            <a:r>
              <a:rPr lang="fr-FR" dirty="0"/>
              <a:t>Des villes de petite taille du Centre Val de Loire et des partenaires en Finlande, au Danemark et au Portugal (</a:t>
            </a:r>
            <a:r>
              <a:rPr lang="fr-FR" cap="small" dirty="0"/>
              <a:t>Tempéré, Randers, Tondela association ACERT</a:t>
            </a:r>
            <a:r>
              <a:rPr lang="fr-FR" dirty="0"/>
              <a:t>, Luxembourg, Allemagne….)</a:t>
            </a:r>
          </a:p>
          <a:p>
            <a:r>
              <a:rPr lang="fr-FR" dirty="0"/>
              <a:t>L’installation itinérante assure une mobilité sans pareil.  </a:t>
            </a:r>
          </a:p>
          <a:p>
            <a:r>
              <a:rPr lang="fr-FR" dirty="0"/>
              <a:t>Transport en région Centre en camion décarboné et en container sur train pour les pays du Nord et le Portugal. </a:t>
            </a:r>
          </a:p>
          <a:p>
            <a:r>
              <a:rPr lang="fr-FR" dirty="0"/>
              <a:t>Le parquet est </a:t>
            </a:r>
            <a:r>
              <a:rPr lang="fr-FR" dirty="0" err="1"/>
              <a:t>prété</a:t>
            </a:r>
            <a:r>
              <a:rPr lang="fr-FR" dirty="0"/>
              <a:t> ou loué pour la diffusion d’autres création que celles de LECTURES&amp;LECTEURS </a:t>
            </a:r>
          </a:p>
        </p:txBody>
      </p:sp>
      <p:pic>
        <p:nvPicPr>
          <p:cNvPr id="11" name="Image 10">
            <a:extLst>
              <a:ext uri="{FF2B5EF4-FFF2-40B4-BE49-F238E27FC236}">
                <a16:creationId xmlns:a16="http://schemas.microsoft.com/office/drawing/2014/main" id="{2B9E6EFE-EC57-4C39-B599-76D7A12F5856}"/>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15256" t="8249"/>
          <a:stretch/>
        </p:blipFill>
        <p:spPr>
          <a:xfrm>
            <a:off x="7790329" y="3129280"/>
            <a:ext cx="2406762" cy="2599167"/>
          </a:xfrm>
          <a:prstGeom prst="rect">
            <a:avLst/>
          </a:prstGeom>
        </p:spPr>
      </p:pic>
      <p:sp>
        <p:nvSpPr>
          <p:cNvPr id="12" name="Flèche : haut 11">
            <a:extLst>
              <a:ext uri="{FF2B5EF4-FFF2-40B4-BE49-F238E27FC236}">
                <a16:creationId xmlns:a16="http://schemas.microsoft.com/office/drawing/2014/main" id="{C3D1D4DB-1C07-4285-9927-5D98FFF3F035}"/>
              </a:ext>
            </a:extLst>
          </p:cNvPr>
          <p:cNvSpPr/>
          <p:nvPr/>
        </p:nvSpPr>
        <p:spPr>
          <a:xfrm>
            <a:off x="9538447" y="3953435"/>
            <a:ext cx="197224" cy="251012"/>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haut 12">
            <a:extLst>
              <a:ext uri="{FF2B5EF4-FFF2-40B4-BE49-F238E27FC236}">
                <a16:creationId xmlns:a16="http://schemas.microsoft.com/office/drawing/2014/main" id="{F3F90AC1-E7BF-4B3A-AE7C-A544A16A4BF3}"/>
              </a:ext>
            </a:extLst>
          </p:cNvPr>
          <p:cNvSpPr/>
          <p:nvPr/>
        </p:nvSpPr>
        <p:spPr>
          <a:xfrm>
            <a:off x="8777072" y="4491914"/>
            <a:ext cx="215152" cy="17033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haut 13">
            <a:extLst>
              <a:ext uri="{FF2B5EF4-FFF2-40B4-BE49-F238E27FC236}">
                <a16:creationId xmlns:a16="http://schemas.microsoft.com/office/drawing/2014/main" id="{BE9C36BB-579C-4AB9-B665-AC3991753BCB}"/>
              </a:ext>
            </a:extLst>
          </p:cNvPr>
          <p:cNvSpPr/>
          <p:nvPr/>
        </p:nvSpPr>
        <p:spPr>
          <a:xfrm>
            <a:off x="8023411" y="5405718"/>
            <a:ext cx="161365" cy="22411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 bas 1">
            <a:extLst>
              <a:ext uri="{FF2B5EF4-FFF2-40B4-BE49-F238E27FC236}">
                <a16:creationId xmlns:a16="http://schemas.microsoft.com/office/drawing/2014/main" id="{F4A5FB8D-ACE3-4817-8590-88AE05EC4BEF}"/>
              </a:ext>
            </a:extLst>
          </p:cNvPr>
          <p:cNvSpPr/>
          <p:nvPr/>
        </p:nvSpPr>
        <p:spPr>
          <a:xfrm>
            <a:off x="8686800" y="4662244"/>
            <a:ext cx="90272" cy="170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Flèche : bas 2">
            <a:extLst>
              <a:ext uri="{FF2B5EF4-FFF2-40B4-BE49-F238E27FC236}">
                <a16:creationId xmlns:a16="http://schemas.microsoft.com/office/drawing/2014/main" id="{3B09C014-5C1D-461C-9BCB-1BF729EE4FCB}"/>
              </a:ext>
            </a:extLst>
          </p:cNvPr>
          <p:cNvSpPr/>
          <p:nvPr/>
        </p:nvSpPr>
        <p:spPr>
          <a:xfrm>
            <a:off x="8777072" y="4662244"/>
            <a:ext cx="90272" cy="170330"/>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68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5F2F914-9274-4114-8EF2-9086F39FEB9A}"/>
              </a:ext>
            </a:extLst>
          </p:cNvPr>
          <p:cNvSpPr>
            <a:spLocks noGrp="1"/>
          </p:cNvSpPr>
          <p:nvPr>
            <p:ph type="title"/>
          </p:nvPr>
        </p:nvSpPr>
        <p:spPr/>
        <p:txBody>
          <a:bodyPr/>
          <a:lstStyle/>
          <a:p>
            <a:r>
              <a:rPr lang="fr-FR" dirty="0"/>
              <a:t>Une équipe professionnelle </a:t>
            </a:r>
          </a:p>
        </p:txBody>
      </p:sp>
      <p:sp>
        <p:nvSpPr>
          <p:cNvPr id="6" name="Espace réservé du texte 5">
            <a:extLst>
              <a:ext uri="{FF2B5EF4-FFF2-40B4-BE49-F238E27FC236}">
                <a16:creationId xmlns:a16="http://schemas.microsoft.com/office/drawing/2014/main" id="{B04B6AF0-AE1C-4DC6-9406-4DED76C57FD3}"/>
              </a:ext>
            </a:extLst>
          </p:cNvPr>
          <p:cNvSpPr>
            <a:spLocks noGrp="1"/>
          </p:cNvSpPr>
          <p:nvPr>
            <p:ph type="body" idx="1"/>
          </p:nvPr>
        </p:nvSpPr>
        <p:spPr/>
        <p:txBody>
          <a:bodyPr/>
          <a:lstStyle/>
          <a:p>
            <a:r>
              <a:rPr lang="fr-FR" dirty="0"/>
              <a:t>Des artistes </a:t>
            </a:r>
          </a:p>
        </p:txBody>
      </p:sp>
      <p:sp>
        <p:nvSpPr>
          <p:cNvPr id="9" name="Espace réservé du texte 8">
            <a:extLst>
              <a:ext uri="{FF2B5EF4-FFF2-40B4-BE49-F238E27FC236}">
                <a16:creationId xmlns:a16="http://schemas.microsoft.com/office/drawing/2014/main" id="{CADA46F5-48D4-4470-9549-55A8CCD03365}"/>
              </a:ext>
            </a:extLst>
          </p:cNvPr>
          <p:cNvSpPr>
            <a:spLocks noGrp="1"/>
          </p:cNvSpPr>
          <p:nvPr>
            <p:ph type="body" sz="half" idx="15"/>
          </p:nvPr>
        </p:nvSpPr>
        <p:spPr/>
        <p:txBody>
          <a:bodyPr/>
          <a:lstStyle/>
          <a:p>
            <a:r>
              <a:rPr lang="fr-FR" dirty="0"/>
              <a:t>Qui disent les textes, qui lisent, qui proposent des aventures de toutes sortes, et envisagent leur savoir comme une richesse à transmettre . </a:t>
            </a:r>
          </a:p>
          <a:p>
            <a:r>
              <a:rPr lang="fr-FR" dirty="0"/>
              <a:t>De Dolphy à l’histoire de l’accordéon , de Enzo Corman à Georges Sand, de </a:t>
            </a:r>
            <a:r>
              <a:rPr lang="fr-FR" dirty="0" err="1"/>
              <a:t>Wattel</a:t>
            </a:r>
            <a:r>
              <a:rPr lang="fr-FR" dirty="0"/>
              <a:t> à Norbert…. </a:t>
            </a:r>
          </a:p>
          <a:p>
            <a:endParaRPr lang="fr-FR" dirty="0"/>
          </a:p>
        </p:txBody>
      </p:sp>
      <p:sp>
        <p:nvSpPr>
          <p:cNvPr id="7" name="Espace réservé du texte 6">
            <a:extLst>
              <a:ext uri="{FF2B5EF4-FFF2-40B4-BE49-F238E27FC236}">
                <a16:creationId xmlns:a16="http://schemas.microsoft.com/office/drawing/2014/main" id="{7A4B0C35-97FC-4621-B610-C57F9C3C37C8}"/>
              </a:ext>
            </a:extLst>
          </p:cNvPr>
          <p:cNvSpPr>
            <a:spLocks noGrp="1"/>
          </p:cNvSpPr>
          <p:nvPr>
            <p:ph type="body" sz="quarter" idx="3"/>
          </p:nvPr>
        </p:nvSpPr>
        <p:spPr/>
        <p:txBody>
          <a:bodyPr/>
          <a:lstStyle/>
          <a:p>
            <a:r>
              <a:rPr lang="fr-FR" dirty="0"/>
              <a:t>De la technique </a:t>
            </a:r>
          </a:p>
        </p:txBody>
      </p:sp>
      <p:sp>
        <p:nvSpPr>
          <p:cNvPr id="10" name="Espace réservé du texte 9">
            <a:extLst>
              <a:ext uri="{FF2B5EF4-FFF2-40B4-BE49-F238E27FC236}">
                <a16:creationId xmlns:a16="http://schemas.microsoft.com/office/drawing/2014/main" id="{93E55DCB-F6A5-461F-89F5-C71A00B49096}"/>
              </a:ext>
            </a:extLst>
          </p:cNvPr>
          <p:cNvSpPr>
            <a:spLocks noGrp="1"/>
          </p:cNvSpPr>
          <p:nvPr>
            <p:ph type="body" sz="half" idx="16"/>
          </p:nvPr>
        </p:nvSpPr>
        <p:spPr/>
        <p:txBody>
          <a:bodyPr/>
          <a:lstStyle/>
          <a:p>
            <a:r>
              <a:rPr lang="fr-FR" dirty="0"/>
              <a:t>Il faut des chauffeurs, monteurs, des régisseurs, des électriciens et des machinistes. </a:t>
            </a:r>
          </a:p>
          <a:p>
            <a:r>
              <a:rPr lang="fr-FR" dirty="0"/>
              <a:t>Un groupe de 6 personnes qui passent d’une fonction à l’autre : transport, montage, démontage , lumière, affichage, accueil et billetterie. </a:t>
            </a:r>
          </a:p>
        </p:txBody>
      </p:sp>
      <p:sp>
        <p:nvSpPr>
          <p:cNvPr id="8" name="Espace réservé du texte 7">
            <a:extLst>
              <a:ext uri="{FF2B5EF4-FFF2-40B4-BE49-F238E27FC236}">
                <a16:creationId xmlns:a16="http://schemas.microsoft.com/office/drawing/2014/main" id="{4523B48A-F7E7-48CD-8E60-50F6E89D1730}"/>
              </a:ext>
            </a:extLst>
          </p:cNvPr>
          <p:cNvSpPr>
            <a:spLocks noGrp="1"/>
          </p:cNvSpPr>
          <p:nvPr>
            <p:ph type="body" sz="quarter" idx="13"/>
          </p:nvPr>
        </p:nvSpPr>
        <p:spPr>
          <a:xfrm>
            <a:off x="7124700" y="1981200"/>
            <a:ext cx="3104029" cy="576262"/>
          </a:xfrm>
        </p:spPr>
        <p:txBody>
          <a:bodyPr/>
          <a:lstStyle/>
          <a:p>
            <a:r>
              <a:rPr lang="fr-FR" dirty="0"/>
              <a:t>Des coordonnateurs </a:t>
            </a:r>
          </a:p>
        </p:txBody>
      </p:sp>
      <p:sp>
        <p:nvSpPr>
          <p:cNvPr id="11" name="Espace réservé du texte 10">
            <a:extLst>
              <a:ext uri="{FF2B5EF4-FFF2-40B4-BE49-F238E27FC236}">
                <a16:creationId xmlns:a16="http://schemas.microsoft.com/office/drawing/2014/main" id="{1CA53D30-8C18-41FF-9B5A-7DB6B29323F5}"/>
              </a:ext>
            </a:extLst>
          </p:cNvPr>
          <p:cNvSpPr>
            <a:spLocks noGrp="1"/>
          </p:cNvSpPr>
          <p:nvPr>
            <p:ph type="body" sz="half" idx="17"/>
          </p:nvPr>
        </p:nvSpPr>
        <p:spPr>
          <a:xfrm>
            <a:off x="7124700" y="2667000"/>
            <a:ext cx="3104029" cy="3589338"/>
          </a:xfrm>
        </p:spPr>
        <p:txBody>
          <a:bodyPr/>
          <a:lstStyle/>
          <a:p>
            <a:r>
              <a:rPr lang="fr-FR" dirty="0"/>
              <a:t>Une équipe complète pour vendre, pour repérer les lieux et pour employer les artistes et techniciens. </a:t>
            </a:r>
          </a:p>
          <a:p>
            <a:r>
              <a:rPr lang="fr-FR" dirty="0"/>
              <a:t>Un secrétaire général qui enveloppe de sa bienveillance le projet. </a:t>
            </a:r>
          </a:p>
          <a:p>
            <a:r>
              <a:rPr lang="fr-FR" dirty="0"/>
              <a:t> Un administrateur qui gère et autorise l’équilibre du projet </a:t>
            </a:r>
          </a:p>
          <a:p>
            <a:r>
              <a:rPr lang="fr-FR" dirty="0"/>
              <a:t>Une direction artistique qui offre la proposition au fil des chemins </a:t>
            </a:r>
          </a:p>
          <a:p>
            <a:r>
              <a:rPr lang="fr-FR" dirty="0"/>
              <a:t>Une dose infime de bénévolat </a:t>
            </a:r>
          </a:p>
          <a:p>
            <a:r>
              <a:rPr lang="fr-FR" dirty="0"/>
              <a:t> </a:t>
            </a:r>
          </a:p>
        </p:txBody>
      </p:sp>
    </p:spTree>
    <p:extLst>
      <p:ext uri="{BB962C8B-B14F-4D97-AF65-F5344CB8AC3E}">
        <p14:creationId xmlns:p14="http://schemas.microsoft.com/office/powerpoint/2010/main" val="10426726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612</TotalTime>
  <Words>1670</Words>
  <Application>Microsoft Office PowerPoint</Application>
  <PresentationFormat>Grand écran</PresentationFormat>
  <Paragraphs>270</Paragraphs>
  <Slides>13</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vt:i4>
      </vt:variant>
    </vt:vector>
  </HeadingPairs>
  <TitlesOfParts>
    <vt:vector size="20" baseType="lpstr">
      <vt:lpstr>Arial</vt:lpstr>
      <vt:lpstr>Calibri</vt:lpstr>
      <vt:lpstr>Century Gothic</vt:lpstr>
      <vt:lpstr>Garamond</vt:lpstr>
      <vt:lpstr>Verdana</vt:lpstr>
      <vt:lpstr>Wingdings 3</vt:lpstr>
      <vt:lpstr>Ion</vt:lpstr>
      <vt:lpstr>des bals de lectures Festins et goûters</vt:lpstr>
      <vt:lpstr>Un projet écologique </vt:lpstr>
      <vt:lpstr>une scénographie originale </vt:lpstr>
      <vt:lpstr>Un parquet de bal pour lieu d’accueil </vt:lpstr>
      <vt:lpstr>Une itinérance facile </vt:lpstr>
      <vt:lpstr>reconstruire un bal parquet </vt:lpstr>
      <vt:lpstr>des artistes Comédiens, musiciens, danseurs, auteurs, marionnettistes, cuisiniers, magiciens, cinéastes, pilotes de courses, d’avions, écologues,   Des sujets aussi divers que le permet la culture ….etc…..</vt:lpstr>
      <vt:lpstr>Un territoire à investir, des partenaires européens </vt:lpstr>
      <vt:lpstr>Une équipe professionnelle </vt:lpstr>
      <vt:lpstr>Un support technique mobile et autonome </vt:lpstr>
      <vt:lpstr>Présentation PowerPoint</vt:lpstr>
      <vt:lpstr>Des bals existants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bals de lecture</dc:title>
  <dc:creator>Etienne CHARASSON</dc:creator>
  <cp:lastModifiedBy>Etienne CHARASSON</cp:lastModifiedBy>
  <cp:revision>46</cp:revision>
  <dcterms:created xsi:type="dcterms:W3CDTF">2025-08-29T13:54:48Z</dcterms:created>
  <dcterms:modified xsi:type="dcterms:W3CDTF">2025-09-19T09:33:38Z</dcterms:modified>
</cp:coreProperties>
</file>